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67" r:id="rId5"/>
    <p:sldId id="268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574"/>
    <a:srgbClr val="215D4B"/>
    <a:srgbClr val="485059"/>
    <a:srgbClr val="5E7C9E"/>
    <a:srgbClr val="113D63"/>
    <a:srgbClr val="F33FD9"/>
    <a:srgbClr val="0942F7"/>
    <a:srgbClr val="404040"/>
    <a:srgbClr val="000000"/>
    <a:srgbClr val="0B5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Long-Short </a:t>
          </a:r>
          <a:r>
            <a:rPr lang="es-MX" sz="900" b="0" dirty="0" err="1">
              <a:latin typeface="Abadi" panose="020B0604020104020204" pitchFamily="34" charset="0"/>
            </a:rPr>
            <a:t>Term</a:t>
          </a:r>
          <a:r>
            <a:rPr lang="es-MX" sz="900" b="0" dirty="0">
              <a:latin typeface="Abadi" panose="020B0604020104020204" pitchFamily="34" charset="0"/>
            </a:rPr>
            <a:t> </a:t>
          </a:r>
          <a:r>
            <a:rPr lang="es-MX" sz="900" b="0" dirty="0" err="1">
              <a:latin typeface="Abadi" panose="020B0604020104020204" pitchFamily="34" charset="0"/>
            </a:rPr>
            <a:t>Memory</a:t>
          </a:r>
          <a:r>
            <a:rPr lang="es-MX" sz="900" b="0" dirty="0">
              <a:latin typeface="Abadi" panose="020B0604020104020204" pitchFamily="34" charset="0"/>
            </a:rPr>
            <a:t> (LSTM)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Long-Short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Term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(LSTM)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Aplicación 1: 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Clasificación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>
        <a:xfrm>
          <a:off x="2543653" y="16128"/>
          <a:ext cx="1413062" cy="565224"/>
        </a:xfrm>
        <a:prstGeom prst="chevron">
          <a:avLst/>
        </a:prstGeom>
      </dgm:spPr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Long-Short </a:t>
          </a:r>
          <a:r>
            <a:rPr lang="es-MX" sz="900" b="0" kern="1200" noProof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Term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(LSTM)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>
        <a:xfrm>
          <a:off x="3815410" y="16128"/>
          <a:ext cx="1413062" cy="565224"/>
        </a:xfrm>
        <a:prstGeom prst="chevron">
          <a:avLst/>
        </a:prstGeom>
      </dgm:spPr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>
        <a:xfrm>
          <a:off x="5087166" y="16128"/>
          <a:ext cx="1413062" cy="565224"/>
        </a:xfrm>
        <a:prstGeom prst="chevron">
          <a:avLst/>
        </a:prstGeom>
      </dgm:spPr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61A97A-47BD-3E41-AC27-A35BC47CFBEA}" type="doc">
      <dgm:prSet loTypeId="urn:microsoft.com/office/officeart/2005/8/layout/vList3" loCatId="" qsTypeId="urn:microsoft.com/office/officeart/2005/8/quickstyle/simple3" qsCatId="simple" csTypeId="urn:microsoft.com/office/officeart/2005/8/colors/accent1_2" csCatId="accent1" phldr="1"/>
      <dgm:spPr/>
    </dgm:pt>
    <dgm:pt modelId="{3874983A-6360-934C-8431-91251E6D71C8}">
      <dgm:prSet phldrT="[Texto]" custT="1"/>
      <dgm:spPr/>
      <dgm:t>
        <a:bodyPr/>
        <a:lstStyle/>
        <a:p>
          <a:r>
            <a:rPr lang="es-ES" sz="1400" b="1" dirty="0"/>
            <a:t>Problema de Serie de Tiempo</a:t>
          </a:r>
        </a:p>
      </dgm:t>
    </dgm:pt>
    <dgm:pt modelId="{8749978B-EC5E-9F47-BC6E-EC0CECAE93F0}" type="parTrans" cxnId="{A8C37AFA-88C7-1C41-ACD0-C4DF533DC922}">
      <dgm:prSet/>
      <dgm:spPr/>
      <dgm:t>
        <a:bodyPr/>
        <a:lstStyle/>
        <a:p>
          <a:endParaRPr lang="es-ES" sz="1100"/>
        </a:p>
      </dgm:t>
    </dgm:pt>
    <dgm:pt modelId="{09C59E66-C718-4143-8191-0CFE2ED22A87}" type="sibTrans" cxnId="{A8C37AFA-88C7-1C41-ACD0-C4DF533DC922}">
      <dgm:prSet/>
      <dgm:spPr/>
      <dgm:t>
        <a:bodyPr/>
        <a:lstStyle/>
        <a:p>
          <a:endParaRPr lang="es-ES" sz="1100"/>
        </a:p>
      </dgm:t>
    </dgm:pt>
    <dgm:pt modelId="{B939F0C8-0150-1C4F-AFC4-F62AFDB87495}">
      <dgm:prSet phldrT="[Texto]" custT="1"/>
      <dgm:spPr/>
      <dgm:t>
        <a:bodyPr/>
        <a:lstStyle/>
        <a:p>
          <a:r>
            <a:rPr lang="es-ES" sz="1100" dirty="0"/>
            <a:t>Base de datos: Temperaturas Mínimas en Melbourne, Australia 1981-1990</a:t>
          </a:r>
        </a:p>
      </dgm:t>
    </dgm:pt>
    <dgm:pt modelId="{526758CD-E86D-BE41-8FA7-09B848E69F86}" type="parTrans" cxnId="{2BFA490E-D74D-2645-9234-AD980BA155D4}">
      <dgm:prSet/>
      <dgm:spPr/>
      <dgm:t>
        <a:bodyPr/>
        <a:lstStyle/>
        <a:p>
          <a:endParaRPr lang="es-ES" sz="1100"/>
        </a:p>
      </dgm:t>
    </dgm:pt>
    <dgm:pt modelId="{B6D6F528-FC38-014F-8ED7-96A5A8A36695}" type="sibTrans" cxnId="{2BFA490E-D74D-2645-9234-AD980BA155D4}">
      <dgm:prSet/>
      <dgm:spPr/>
      <dgm:t>
        <a:bodyPr/>
        <a:lstStyle/>
        <a:p>
          <a:endParaRPr lang="es-ES" sz="1100"/>
        </a:p>
      </dgm:t>
    </dgm:pt>
    <dgm:pt modelId="{AA09F2AE-23BF-1A42-A85D-AD3F10078492}">
      <dgm:prSet phldrT="[Texto]" custT="1"/>
      <dgm:spPr/>
      <dgm:t>
        <a:bodyPr/>
        <a:lstStyle/>
        <a:p>
          <a:r>
            <a:rPr lang="es-ES" sz="1100" dirty="0"/>
            <a:t>Complejidad:</a:t>
          </a:r>
        </a:p>
        <a:p>
          <a:r>
            <a:rPr lang="es-ES" sz="1100" dirty="0"/>
            <a:t>1. Validación con </a:t>
          </a:r>
          <a:r>
            <a:rPr lang="es-ES" sz="1100" dirty="0" err="1"/>
            <a:t>Backtesting</a:t>
          </a:r>
          <a:endParaRPr lang="es-ES" sz="1100" dirty="0"/>
        </a:p>
        <a:p>
          <a:r>
            <a:rPr lang="es-ES" sz="1100" dirty="0"/>
            <a:t>2. Evaluación de pronósticos</a:t>
          </a:r>
        </a:p>
      </dgm:t>
    </dgm:pt>
    <dgm:pt modelId="{B58ED940-F72E-C54F-97C7-2413C8C18240}" type="parTrans" cxnId="{00025E1B-4B84-414C-9CD5-48B109288787}">
      <dgm:prSet/>
      <dgm:spPr/>
      <dgm:t>
        <a:bodyPr/>
        <a:lstStyle/>
        <a:p>
          <a:endParaRPr lang="es-ES" sz="1100"/>
        </a:p>
      </dgm:t>
    </dgm:pt>
    <dgm:pt modelId="{9252FD1A-76AC-A146-BE1D-424DFECAC21C}" type="sibTrans" cxnId="{00025E1B-4B84-414C-9CD5-48B109288787}">
      <dgm:prSet/>
      <dgm:spPr/>
      <dgm:t>
        <a:bodyPr/>
        <a:lstStyle/>
        <a:p>
          <a:endParaRPr lang="es-ES" sz="1100"/>
        </a:p>
      </dgm:t>
    </dgm:pt>
    <dgm:pt modelId="{0AB1F715-8B2B-A44D-9F6D-369716E2D307}" type="pres">
      <dgm:prSet presAssocID="{0261A97A-47BD-3E41-AC27-A35BC47CFBEA}" presName="linearFlow" presStyleCnt="0">
        <dgm:presLayoutVars>
          <dgm:dir/>
          <dgm:resizeHandles val="exact"/>
        </dgm:presLayoutVars>
      </dgm:prSet>
      <dgm:spPr/>
    </dgm:pt>
    <dgm:pt modelId="{1097A73E-906A-9242-9AF6-DAE539045923}" type="pres">
      <dgm:prSet presAssocID="{3874983A-6360-934C-8431-91251E6D71C8}" presName="composite" presStyleCnt="0"/>
      <dgm:spPr/>
    </dgm:pt>
    <dgm:pt modelId="{ED978B89-E2FB-9443-9146-0979D3F55813}" type="pres">
      <dgm:prSet presAssocID="{3874983A-6360-934C-8431-91251E6D71C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B55BF3F8-6CA3-DE4E-BDFC-065F137E8991}" type="pres">
      <dgm:prSet presAssocID="{3874983A-6360-934C-8431-91251E6D71C8}" presName="txShp" presStyleLbl="node1" presStyleIdx="0" presStyleCnt="3">
        <dgm:presLayoutVars>
          <dgm:bulletEnabled val="1"/>
        </dgm:presLayoutVars>
      </dgm:prSet>
      <dgm:spPr/>
    </dgm:pt>
    <dgm:pt modelId="{FD56DA22-B048-7B4C-8B60-A508C904D589}" type="pres">
      <dgm:prSet presAssocID="{09C59E66-C718-4143-8191-0CFE2ED22A87}" presName="spacing" presStyleCnt="0"/>
      <dgm:spPr/>
    </dgm:pt>
    <dgm:pt modelId="{D6A0E7EA-85A3-0645-B76F-9686FE87C996}" type="pres">
      <dgm:prSet presAssocID="{B939F0C8-0150-1C4F-AFC4-F62AFDB87495}" presName="composite" presStyleCnt="0"/>
      <dgm:spPr/>
    </dgm:pt>
    <dgm:pt modelId="{7D8AEC8F-EF53-864D-BFA5-2620664F0C9B}" type="pres">
      <dgm:prSet presAssocID="{B939F0C8-0150-1C4F-AFC4-F62AFDB87495}" presName="imgShp" presStyleLbl="fgImgPlace1" presStyleIdx="1" presStyleCnt="3" custLinFactNeighborX="2736" custLinFactNeighborY="-232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F9E060-C616-6249-8884-7E16FFF2BBC0}" type="pres">
      <dgm:prSet presAssocID="{B939F0C8-0150-1C4F-AFC4-F62AFDB87495}" presName="txShp" presStyleLbl="node1" presStyleIdx="1" presStyleCnt="3" custLinFactNeighborX="-606" custLinFactNeighborY="-19153">
        <dgm:presLayoutVars>
          <dgm:bulletEnabled val="1"/>
        </dgm:presLayoutVars>
      </dgm:prSet>
      <dgm:spPr/>
    </dgm:pt>
    <dgm:pt modelId="{6307F9F8-7FFB-6947-A654-99485E468F94}" type="pres">
      <dgm:prSet presAssocID="{B6D6F528-FC38-014F-8ED7-96A5A8A36695}" presName="spacing" presStyleCnt="0"/>
      <dgm:spPr/>
    </dgm:pt>
    <dgm:pt modelId="{838F2C26-74D0-B141-AABF-1A299ED57271}" type="pres">
      <dgm:prSet presAssocID="{AA09F2AE-23BF-1A42-A85D-AD3F10078492}" presName="composite" presStyleCnt="0"/>
      <dgm:spPr/>
    </dgm:pt>
    <dgm:pt modelId="{5857F9BB-011D-404A-BF1E-3CF3007AD2B4}" type="pres">
      <dgm:prSet presAssocID="{AA09F2AE-23BF-1A42-A85D-AD3F10078492}" presName="imgShp" presStyleLbl="fgImgPlace1" presStyleIdx="2" presStyleCnt="3" custLinFactNeighborX="1368" custLinFactNeighborY="-328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A03CDC3-347A-FF49-91AD-D73CF1E883FC}" type="pres">
      <dgm:prSet presAssocID="{AA09F2AE-23BF-1A42-A85D-AD3F10078492}" presName="txShp" presStyleLbl="node1" presStyleIdx="2" presStyleCnt="3" custLinFactNeighborX="-352" custLinFactNeighborY="-41041">
        <dgm:presLayoutVars>
          <dgm:bulletEnabled val="1"/>
        </dgm:presLayoutVars>
      </dgm:prSet>
      <dgm:spPr/>
    </dgm:pt>
  </dgm:ptLst>
  <dgm:cxnLst>
    <dgm:cxn modelId="{2BFA490E-D74D-2645-9234-AD980BA155D4}" srcId="{0261A97A-47BD-3E41-AC27-A35BC47CFBEA}" destId="{B939F0C8-0150-1C4F-AFC4-F62AFDB87495}" srcOrd="1" destOrd="0" parTransId="{526758CD-E86D-BE41-8FA7-09B848E69F86}" sibTransId="{B6D6F528-FC38-014F-8ED7-96A5A8A36695}"/>
    <dgm:cxn modelId="{00025E1B-4B84-414C-9CD5-48B109288787}" srcId="{0261A97A-47BD-3E41-AC27-A35BC47CFBEA}" destId="{AA09F2AE-23BF-1A42-A85D-AD3F10078492}" srcOrd="2" destOrd="0" parTransId="{B58ED940-F72E-C54F-97C7-2413C8C18240}" sibTransId="{9252FD1A-76AC-A146-BE1D-424DFECAC21C}"/>
    <dgm:cxn modelId="{405D131C-3EB1-D740-9DCB-3DF1DD3DA54C}" type="presOf" srcId="{3874983A-6360-934C-8431-91251E6D71C8}" destId="{B55BF3F8-6CA3-DE4E-BDFC-065F137E8991}" srcOrd="0" destOrd="0" presId="urn:microsoft.com/office/officeart/2005/8/layout/vList3"/>
    <dgm:cxn modelId="{0F5C5C64-83D4-9443-8359-83471295A1CE}" type="presOf" srcId="{B939F0C8-0150-1C4F-AFC4-F62AFDB87495}" destId="{39F9E060-C616-6249-8884-7E16FFF2BBC0}" srcOrd="0" destOrd="0" presId="urn:microsoft.com/office/officeart/2005/8/layout/vList3"/>
    <dgm:cxn modelId="{8E49E1B5-82A1-0443-A96A-BB74778564A8}" type="presOf" srcId="{0261A97A-47BD-3E41-AC27-A35BC47CFBEA}" destId="{0AB1F715-8B2B-A44D-9F6D-369716E2D307}" srcOrd="0" destOrd="0" presId="urn:microsoft.com/office/officeart/2005/8/layout/vList3"/>
    <dgm:cxn modelId="{85006BB7-B53B-D940-B646-77FD8F20D250}" type="presOf" srcId="{AA09F2AE-23BF-1A42-A85D-AD3F10078492}" destId="{AA03CDC3-347A-FF49-91AD-D73CF1E883FC}" srcOrd="0" destOrd="0" presId="urn:microsoft.com/office/officeart/2005/8/layout/vList3"/>
    <dgm:cxn modelId="{A8C37AFA-88C7-1C41-ACD0-C4DF533DC922}" srcId="{0261A97A-47BD-3E41-AC27-A35BC47CFBEA}" destId="{3874983A-6360-934C-8431-91251E6D71C8}" srcOrd="0" destOrd="0" parTransId="{8749978B-EC5E-9F47-BC6E-EC0CECAE93F0}" sibTransId="{09C59E66-C718-4143-8191-0CFE2ED22A87}"/>
    <dgm:cxn modelId="{3D329EED-57B4-2047-B037-C259E77EAB12}" type="presParOf" srcId="{0AB1F715-8B2B-A44D-9F6D-369716E2D307}" destId="{1097A73E-906A-9242-9AF6-DAE539045923}" srcOrd="0" destOrd="0" presId="urn:microsoft.com/office/officeart/2005/8/layout/vList3"/>
    <dgm:cxn modelId="{DD931262-EDA9-C44E-A4E0-E9F7D24AD6AB}" type="presParOf" srcId="{1097A73E-906A-9242-9AF6-DAE539045923}" destId="{ED978B89-E2FB-9443-9146-0979D3F55813}" srcOrd="0" destOrd="0" presId="urn:microsoft.com/office/officeart/2005/8/layout/vList3"/>
    <dgm:cxn modelId="{F33E161F-5EC9-5748-AEF1-67E41E754DD7}" type="presParOf" srcId="{1097A73E-906A-9242-9AF6-DAE539045923}" destId="{B55BF3F8-6CA3-DE4E-BDFC-065F137E8991}" srcOrd="1" destOrd="0" presId="urn:microsoft.com/office/officeart/2005/8/layout/vList3"/>
    <dgm:cxn modelId="{BE617558-4CEC-1C49-AF65-077F40359A88}" type="presParOf" srcId="{0AB1F715-8B2B-A44D-9F6D-369716E2D307}" destId="{FD56DA22-B048-7B4C-8B60-A508C904D589}" srcOrd="1" destOrd="0" presId="urn:microsoft.com/office/officeart/2005/8/layout/vList3"/>
    <dgm:cxn modelId="{65BC2270-25B8-8344-BDD1-8BA71884FD6C}" type="presParOf" srcId="{0AB1F715-8B2B-A44D-9F6D-369716E2D307}" destId="{D6A0E7EA-85A3-0645-B76F-9686FE87C996}" srcOrd="2" destOrd="0" presId="urn:microsoft.com/office/officeart/2005/8/layout/vList3"/>
    <dgm:cxn modelId="{19764158-3A06-D34F-AE6F-57980AF77A74}" type="presParOf" srcId="{D6A0E7EA-85A3-0645-B76F-9686FE87C996}" destId="{7D8AEC8F-EF53-864D-BFA5-2620664F0C9B}" srcOrd="0" destOrd="0" presId="urn:microsoft.com/office/officeart/2005/8/layout/vList3"/>
    <dgm:cxn modelId="{3A2A1D25-941B-AD4E-92C5-77455D37FC2F}" type="presParOf" srcId="{D6A0E7EA-85A3-0645-B76F-9686FE87C996}" destId="{39F9E060-C616-6249-8884-7E16FFF2BBC0}" srcOrd="1" destOrd="0" presId="urn:microsoft.com/office/officeart/2005/8/layout/vList3"/>
    <dgm:cxn modelId="{2271B3A8-710E-F84A-B174-7B6F0F473F7C}" type="presParOf" srcId="{0AB1F715-8B2B-A44D-9F6D-369716E2D307}" destId="{6307F9F8-7FFB-6947-A654-99485E468F94}" srcOrd="3" destOrd="0" presId="urn:microsoft.com/office/officeart/2005/8/layout/vList3"/>
    <dgm:cxn modelId="{3925B183-E1BC-B042-94DD-44F223777ADC}" type="presParOf" srcId="{0AB1F715-8B2B-A44D-9F6D-369716E2D307}" destId="{838F2C26-74D0-B141-AABF-1A299ED57271}" srcOrd="4" destOrd="0" presId="urn:microsoft.com/office/officeart/2005/8/layout/vList3"/>
    <dgm:cxn modelId="{32C75D35-2262-3C4C-9E31-BE4172E94DE6}" type="presParOf" srcId="{838F2C26-74D0-B141-AABF-1A299ED57271}" destId="{5857F9BB-011D-404A-BF1E-3CF3007AD2B4}" srcOrd="0" destOrd="0" presId="urn:microsoft.com/office/officeart/2005/8/layout/vList3"/>
    <dgm:cxn modelId="{FB96308A-6BBD-0744-858C-9B890C7BB91F}" type="presParOf" srcId="{838F2C26-74D0-B141-AABF-1A299ED57271}" destId="{AA03CDC3-347A-FF49-91AD-D73CF1E883F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Backtesting: Cross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Validation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>
        <a:xfrm>
          <a:off x="6358922" y="16128"/>
          <a:ext cx="1413062" cy="565224"/>
        </a:xfrm>
        <a:prstGeom prst="chevron">
          <a:avLst/>
        </a:prstGeom>
      </dgm:spPr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Conclusiones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>
        <a:xfrm>
          <a:off x="7630678" y="16128"/>
          <a:ext cx="1413062" cy="565224"/>
        </a:xfrm>
        <a:prstGeom prst="chevron">
          <a:avLst/>
        </a:prstGeom>
      </dgm:spPr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0E40-A40A-448E-A34D-0B3FAC24F102}" type="doc">
      <dgm:prSet loTypeId="urn:microsoft.com/office/officeart/2005/8/layout/chevron1" loCatId="process" qsTypeId="urn:microsoft.com/office/officeart/2005/8/quickstyle/3d4" qsCatId="3D" csTypeId="urn:microsoft.com/office/officeart/2005/8/colors/accent0_3" csCatId="mainScheme" phldr="1"/>
      <dgm:spPr/>
    </dgm:pt>
    <dgm:pt modelId="{01E19014-19C8-4614-8107-C0FD02E54A49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Redes Neuronales Recurrentes (RNR)</a:t>
          </a:r>
        </a:p>
      </dgm:t>
    </dgm:pt>
    <dgm:pt modelId="{5773A6DC-CB19-414C-9540-C26D333386CB}" type="par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F44DF55-CC76-4DDF-9496-4A920F22FA80}" type="sibTrans" cxnId="{708F17D2-70E9-4C6B-90C8-968049DD695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9B1C52F-7DDC-4D37-A013-63CD833055ED}">
      <dgm:prSet phldrT="[Texto]" custT="1"/>
      <dgm:spPr>
        <a:solidFill>
          <a:schemeClr val="bg2">
            <a:lumMod val="50000"/>
            <a:alpha val="65098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gm:t>
    </dgm:pt>
    <dgm:pt modelId="{6846B4C3-4959-4C6E-8AB2-B9A133BE0495}" type="par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104D180A-4DD5-4B2F-9E8B-E0C1B5D7EC26}" type="sibTrans" cxnId="{CD3B545C-1F8F-426E-A485-D056A4251D89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CDFFDD88-BE88-4A91-8B7C-BA952B12180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Backtesting: Cross </a:t>
          </a:r>
          <a:r>
            <a:rPr lang="es-MX" sz="900" b="0" dirty="0" err="1">
              <a:latin typeface="Abadi" panose="020B0604020104020204" pitchFamily="34" charset="0"/>
            </a:rPr>
            <a:t>Validation</a:t>
          </a:r>
          <a:r>
            <a:rPr lang="es-MX" sz="900" b="0" dirty="0">
              <a:latin typeface="Abadi" panose="020B0604020104020204" pitchFamily="34" charset="0"/>
            </a:rPr>
            <a:t> </a:t>
          </a:r>
        </a:p>
      </dgm:t>
    </dgm:pt>
    <dgm:pt modelId="{E3A582B1-D480-4594-9820-6DA3162DFAE0}" type="par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2ECBCB4-2E04-4D6A-A26A-611BC89911DF}" type="sibTrans" cxnId="{5CD225E2-7E86-4A50-8699-ADCC78D7B6B7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402B9D10-4D84-450E-AAF2-426143E6DC63}">
      <dgm:prSet phldrT="[Texto]" custT="1"/>
      <dgm:spPr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36005" tIns="12002" rIns="12002" bIns="12002" numCol="1" spcCol="1270" anchor="ctr" anchorCtr="0"/>
        <a:lstStyle/>
        <a:p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Conclusiones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gm:t>
    </dgm:pt>
    <dgm:pt modelId="{5FE9C2AA-51C7-4A61-A5BE-A55A88DA9567}" type="par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6B6A0A3F-E5AE-4335-B50A-D3133596390D}" type="sibTrans" cxnId="{E4B9CEE4-2AAB-439C-BF14-F1CA164824BD}">
      <dgm:prSet/>
      <dgm:spPr/>
      <dgm:t>
        <a:bodyPr/>
        <a:lstStyle/>
        <a:p>
          <a:endParaRPr lang="es-MX" sz="900" b="0">
            <a:latin typeface="Abadi" panose="020B0604020104020204" pitchFamily="34" charset="0"/>
          </a:endParaRPr>
        </a:p>
      </dgm:t>
    </dgm:pt>
    <dgm:pt modelId="{90125893-CAB9-4585-9DF3-9C682927709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1: Clasificación </a:t>
          </a:r>
        </a:p>
      </dgm:t>
    </dgm:pt>
    <dgm:pt modelId="{14B1016D-EF6B-424A-9D88-5FF212879584}" type="par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397CF475-A818-4BC5-A460-892D3664CA89}" type="sibTrans" cxnId="{222A99EE-BC9A-4EF6-92BC-F1635834421A}">
      <dgm:prSet/>
      <dgm:spPr/>
      <dgm:t>
        <a:bodyPr/>
        <a:lstStyle/>
        <a:p>
          <a:endParaRPr lang="es-MX" sz="900" b="0"/>
        </a:p>
      </dgm:t>
    </dgm:pt>
    <dgm:pt modelId="{7BB6437D-C248-4746-B32E-75F709D04109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Aplicación 2: Series de Tiempo</a:t>
          </a:r>
        </a:p>
      </dgm:t>
    </dgm:pt>
    <dgm:pt modelId="{AE49FB67-A05D-497B-8CE1-5C3AD6305BB5}" type="par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F44EFDF5-730F-4F3B-9B62-1B0501E53F65}" type="sibTrans" cxnId="{18262923-C4F5-461E-BDF9-C4DE9B95F9EA}">
      <dgm:prSet/>
      <dgm:spPr/>
      <dgm:t>
        <a:bodyPr/>
        <a:lstStyle/>
        <a:p>
          <a:endParaRPr lang="es-MX" sz="900" b="0"/>
        </a:p>
      </dgm:t>
    </dgm:pt>
    <dgm:pt modelId="{941A4130-55E9-4CA2-84A2-E6E5E9F1F850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Temperatura </a:t>
          </a:r>
        </a:p>
      </dgm:t>
    </dgm:pt>
    <dgm:pt modelId="{7B287422-E4E9-4E12-8EB6-5DAC62180D49}" type="par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2C1A8116-6754-4E51-9202-272F225330EE}" type="sibTrans" cxnId="{8708DC95-6281-4414-B4FB-0B0CC9A829D5}">
      <dgm:prSet/>
      <dgm:spPr/>
      <dgm:t>
        <a:bodyPr/>
        <a:lstStyle/>
        <a:p>
          <a:endParaRPr lang="es-MX" sz="900" b="0"/>
        </a:p>
      </dgm:t>
    </dgm:pt>
    <dgm:pt modelId="{AA43C441-2FE8-45F6-9C89-DBAC089DD82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MX" sz="900" b="0" dirty="0">
              <a:latin typeface="Abadi" panose="020B0604020104020204" pitchFamily="34" charset="0"/>
            </a:rPr>
            <a:t>Ejemplo: Análisis de Sentimientos</a:t>
          </a:r>
        </a:p>
      </dgm:t>
    </dgm:pt>
    <dgm:pt modelId="{B2A4B4B1-3B28-4007-B32A-4F00D933B700}" type="par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19FD7FF2-1E24-44A5-84C6-CFE28209B1C7}" type="sibTrans" cxnId="{7CEC2D77-47E5-4A1F-83E0-D52D2A08C385}">
      <dgm:prSet/>
      <dgm:spPr/>
      <dgm:t>
        <a:bodyPr/>
        <a:lstStyle/>
        <a:p>
          <a:endParaRPr lang="es-MX" sz="900" b="0"/>
        </a:p>
      </dgm:t>
    </dgm:pt>
    <dgm:pt modelId="{C0E29E69-1E00-4EB3-B33D-3D8610D52005}" type="pres">
      <dgm:prSet presAssocID="{9DCA0E40-A40A-448E-A34D-0B3FAC24F102}" presName="Name0" presStyleCnt="0">
        <dgm:presLayoutVars>
          <dgm:dir/>
          <dgm:animLvl val="lvl"/>
          <dgm:resizeHandles val="exact"/>
        </dgm:presLayoutVars>
      </dgm:prSet>
      <dgm:spPr/>
    </dgm:pt>
    <dgm:pt modelId="{AE49C73C-A02C-4157-9025-2E965CE6D2F9}" type="pres">
      <dgm:prSet presAssocID="{01E19014-19C8-4614-8107-C0FD02E54A4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6244323-39B5-4979-90E8-836612EACE5E}" type="pres">
      <dgm:prSet presAssocID="{1F44DF55-CC76-4DDF-9496-4A920F22FA80}" presName="parTxOnlySpace" presStyleCnt="0"/>
      <dgm:spPr/>
    </dgm:pt>
    <dgm:pt modelId="{57A169B1-1B68-464A-903D-C6F9357B6CD0}" type="pres">
      <dgm:prSet presAssocID="{49B1C52F-7DDC-4D37-A013-63CD833055ED}" presName="parTxOnly" presStyleLbl="node1" presStyleIdx="1" presStyleCnt="8">
        <dgm:presLayoutVars>
          <dgm:chMax val="0"/>
          <dgm:chPref val="0"/>
          <dgm:bulletEnabled val="1"/>
        </dgm:presLayoutVars>
      </dgm:prSet>
      <dgm:spPr>
        <a:xfrm>
          <a:off x="1271897" y="16128"/>
          <a:ext cx="1413062" cy="565224"/>
        </a:xfrm>
        <a:prstGeom prst="chevron">
          <a:avLst/>
        </a:prstGeom>
      </dgm:spPr>
    </dgm:pt>
    <dgm:pt modelId="{EF5AF25F-7C20-4247-ADCC-7C5F603A3918}" type="pres">
      <dgm:prSet presAssocID="{104D180A-4DD5-4B2F-9E8B-E0C1B5D7EC26}" presName="parTxOnlySpace" presStyleCnt="0"/>
      <dgm:spPr/>
    </dgm:pt>
    <dgm:pt modelId="{C0A958A9-16C8-470A-9CB6-F8AD2DCB2F7E}" type="pres">
      <dgm:prSet presAssocID="{90125893-CAB9-4585-9DF3-9C68292770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A748117-6EE0-4F2A-84E3-18BDFF9A584F}" type="pres">
      <dgm:prSet presAssocID="{397CF475-A818-4BC5-A460-892D3664CA89}" presName="parTxOnlySpace" presStyleCnt="0"/>
      <dgm:spPr/>
    </dgm:pt>
    <dgm:pt modelId="{BEAC168C-3E6D-4BDC-82A9-80B0B9ACBA67}" type="pres">
      <dgm:prSet presAssocID="{AA43C441-2FE8-45F6-9C89-DBAC089DD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F0F53F9-40E0-4EC1-9EA1-2CB5B4CB6E00}" type="pres">
      <dgm:prSet presAssocID="{19FD7FF2-1E24-44A5-84C6-CFE28209B1C7}" presName="parTxOnlySpace" presStyleCnt="0"/>
      <dgm:spPr/>
    </dgm:pt>
    <dgm:pt modelId="{EB929DE4-6F12-42F4-83E2-DA971E5D8FC8}" type="pres">
      <dgm:prSet presAssocID="{7BB6437D-C248-4746-B32E-75F709D0410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68C0712-BCB8-485E-9836-D45152A4B1FF}" type="pres">
      <dgm:prSet presAssocID="{F44EFDF5-730F-4F3B-9B62-1B0501E53F65}" presName="parTxOnlySpace" presStyleCnt="0"/>
      <dgm:spPr/>
    </dgm:pt>
    <dgm:pt modelId="{1C7549A9-E076-4EF3-84E7-2F585A66AD6E}" type="pres">
      <dgm:prSet presAssocID="{CDFFDD88-BE88-4A91-8B7C-BA952B12180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667E1F4-B270-46BA-A422-D23140D344DD}" type="pres">
      <dgm:prSet presAssocID="{42ECBCB4-2E04-4D6A-A26A-611BC89911DF}" presName="parTxOnlySpace" presStyleCnt="0"/>
      <dgm:spPr/>
    </dgm:pt>
    <dgm:pt modelId="{FCA3FB81-AE29-434C-A479-A7471CF83446}" type="pres">
      <dgm:prSet presAssocID="{941A4130-55E9-4CA2-84A2-E6E5E9F1F85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E99FA8C-E3CC-49FD-A2F7-3A2D7334AA74}" type="pres">
      <dgm:prSet presAssocID="{2C1A8116-6754-4E51-9202-272F225330EE}" presName="parTxOnlySpace" presStyleCnt="0"/>
      <dgm:spPr/>
    </dgm:pt>
    <dgm:pt modelId="{94773B63-146B-4EB2-B4B3-DA3DB2462F4C}" type="pres">
      <dgm:prSet presAssocID="{402B9D10-4D84-450E-AAF2-426143E6DC63}" presName="parTxOnly" presStyleLbl="node1" presStyleIdx="7" presStyleCnt="8">
        <dgm:presLayoutVars>
          <dgm:chMax val="0"/>
          <dgm:chPref val="0"/>
          <dgm:bulletEnabled val="1"/>
        </dgm:presLayoutVars>
      </dgm:prSet>
      <dgm:spPr>
        <a:xfrm>
          <a:off x="8902434" y="16128"/>
          <a:ext cx="1413062" cy="565224"/>
        </a:xfrm>
        <a:prstGeom prst="chevron">
          <a:avLst/>
        </a:prstGeom>
      </dgm:spPr>
    </dgm:pt>
  </dgm:ptLst>
  <dgm:cxnLst>
    <dgm:cxn modelId="{605DCC02-4120-4E13-95AF-C39D40FB0383}" type="presOf" srcId="{9DCA0E40-A40A-448E-A34D-0B3FAC24F102}" destId="{C0E29E69-1E00-4EB3-B33D-3D8610D52005}" srcOrd="0" destOrd="0" presId="urn:microsoft.com/office/officeart/2005/8/layout/chevron1"/>
    <dgm:cxn modelId="{5A6F7E06-456B-4123-94E6-71460B459749}" type="presOf" srcId="{941A4130-55E9-4CA2-84A2-E6E5E9F1F850}" destId="{FCA3FB81-AE29-434C-A479-A7471CF83446}" srcOrd="0" destOrd="0" presId="urn:microsoft.com/office/officeart/2005/8/layout/chevron1"/>
    <dgm:cxn modelId="{8CED510F-59F3-450F-AED6-03714D69F68B}" type="presOf" srcId="{AA43C441-2FE8-45F6-9C89-DBAC089DD822}" destId="{BEAC168C-3E6D-4BDC-82A9-80B0B9ACBA67}" srcOrd="0" destOrd="0" presId="urn:microsoft.com/office/officeart/2005/8/layout/chevron1"/>
    <dgm:cxn modelId="{18262923-C4F5-461E-BDF9-C4DE9B95F9EA}" srcId="{9DCA0E40-A40A-448E-A34D-0B3FAC24F102}" destId="{7BB6437D-C248-4746-B32E-75F709D04109}" srcOrd="4" destOrd="0" parTransId="{AE49FB67-A05D-497B-8CE1-5C3AD6305BB5}" sibTransId="{F44EFDF5-730F-4F3B-9B62-1B0501E53F65}"/>
    <dgm:cxn modelId="{7CC4CB32-2685-4950-A7BE-C4B68A90A744}" type="presOf" srcId="{402B9D10-4D84-450E-AAF2-426143E6DC63}" destId="{94773B63-146B-4EB2-B4B3-DA3DB2462F4C}" srcOrd="0" destOrd="0" presId="urn:microsoft.com/office/officeart/2005/8/layout/chevron1"/>
    <dgm:cxn modelId="{CD3B545C-1F8F-426E-A485-D056A4251D89}" srcId="{9DCA0E40-A40A-448E-A34D-0B3FAC24F102}" destId="{49B1C52F-7DDC-4D37-A013-63CD833055ED}" srcOrd="1" destOrd="0" parTransId="{6846B4C3-4959-4C6E-8AB2-B9A133BE0495}" sibTransId="{104D180A-4DD5-4B2F-9E8B-E0C1B5D7EC26}"/>
    <dgm:cxn modelId="{AD692766-7156-4347-8FC3-C0702DD471A0}" type="presOf" srcId="{7BB6437D-C248-4746-B32E-75F709D04109}" destId="{EB929DE4-6F12-42F4-83E2-DA971E5D8FC8}" srcOrd="0" destOrd="0" presId="urn:microsoft.com/office/officeart/2005/8/layout/chevron1"/>
    <dgm:cxn modelId="{7CEC2D77-47E5-4A1F-83E0-D52D2A08C385}" srcId="{9DCA0E40-A40A-448E-A34D-0B3FAC24F102}" destId="{AA43C441-2FE8-45F6-9C89-DBAC089DD822}" srcOrd="3" destOrd="0" parTransId="{B2A4B4B1-3B28-4007-B32A-4F00D933B700}" sibTransId="{19FD7FF2-1E24-44A5-84C6-CFE28209B1C7}"/>
    <dgm:cxn modelId="{EDEEDC7A-D762-44D1-BDF9-C697CD4ED4C7}" type="presOf" srcId="{90125893-CAB9-4585-9DF3-9C682927709F}" destId="{C0A958A9-16C8-470A-9CB6-F8AD2DCB2F7E}" srcOrd="0" destOrd="0" presId="urn:microsoft.com/office/officeart/2005/8/layout/chevron1"/>
    <dgm:cxn modelId="{8708DC95-6281-4414-B4FB-0B0CC9A829D5}" srcId="{9DCA0E40-A40A-448E-A34D-0B3FAC24F102}" destId="{941A4130-55E9-4CA2-84A2-E6E5E9F1F850}" srcOrd="6" destOrd="0" parTransId="{7B287422-E4E9-4E12-8EB6-5DAC62180D49}" sibTransId="{2C1A8116-6754-4E51-9202-272F225330EE}"/>
    <dgm:cxn modelId="{BD7062A1-FD00-493B-9D56-7C331E92E3CB}" type="presOf" srcId="{49B1C52F-7DDC-4D37-A013-63CD833055ED}" destId="{57A169B1-1B68-464A-903D-C6F9357B6CD0}" srcOrd="0" destOrd="0" presId="urn:microsoft.com/office/officeart/2005/8/layout/chevron1"/>
    <dgm:cxn modelId="{8B2051AB-B0A1-4F08-A0EB-93AF07CAB1EB}" type="presOf" srcId="{CDFFDD88-BE88-4A91-8B7C-BA952B121802}" destId="{1C7549A9-E076-4EF3-84E7-2F585A66AD6E}" srcOrd="0" destOrd="0" presId="urn:microsoft.com/office/officeart/2005/8/layout/chevron1"/>
    <dgm:cxn modelId="{708F17D2-70E9-4C6B-90C8-968049DD6959}" srcId="{9DCA0E40-A40A-448E-A34D-0B3FAC24F102}" destId="{01E19014-19C8-4614-8107-C0FD02E54A49}" srcOrd="0" destOrd="0" parTransId="{5773A6DC-CB19-414C-9540-C26D333386CB}" sibTransId="{1F44DF55-CC76-4DDF-9496-4A920F22FA80}"/>
    <dgm:cxn modelId="{FB0C65DD-49A6-4930-A319-406F294AE5A8}" type="presOf" srcId="{01E19014-19C8-4614-8107-C0FD02E54A49}" destId="{AE49C73C-A02C-4157-9025-2E965CE6D2F9}" srcOrd="0" destOrd="0" presId="urn:microsoft.com/office/officeart/2005/8/layout/chevron1"/>
    <dgm:cxn modelId="{5CD225E2-7E86-4A50-8699-ADCC78D7B6B7}" srcId="{9DCA0E40-A40A-448E-A34D-0B3FAC24F102}" destId="{CDFFDD88-BE88-4A91-8B7C-BA952B121802}" srcOrd="5" destOrd="0" parTransId="{E3A582B1-D480-4594-9820-6DA3162DFAE0}" sibTransId="{42ECBCB4-2E04-4D6A-A26A-611BC89911DF}"/>
    <dgm:cxn modelId="{E4B9CEE4-2AAB-439C-BF14-F1CA164824BD}" srcId="{9DCA0E40-A40A-448E-A34D-0B3FAC24F102}" destId="{402B9D10-4D84-450E-AAF2-426143E6DC63}" srcOrd="7" destOrd="0" parTransId="{5FE9C2AA-51C7-4A61-A5BE-A55A88DA9567}" sibTransId="{6B6A0A3F-E5AE-4335-B50A-D3133596390D}"/>
    <dgm:cxn modelId="{222A99EE-BC9A-4EF6-92BC-F1635834421A}" srcId="{9DCA0E40-A40A-448E-A34D-0B3FAC24F102}" destId="{90125893-CAB9-4585-9DF3-9C682927709F}" srcOrd="2" destOrd="0" parTransId="{14B1016D-EF6B-424A-9D88-5FF212879584}" sibTransId="{397CF475-A818-4BC5-A460-892D3664CA89}"/>
    <dgm:cxn modelId="{E279C8F9-1166-4316-BE04-2CCE7DD7C5A2}" type="presParOf" srcId="{C0E29E69-1E00-4EB3-B33D-3D8610D52005}" destId="{AE49C73C-A02C-4157-9025-2E965CE6D2F9}" srcOrd="0" destOrd="0" presId="urn:microsoft.com/office/officeart/2005/8/layout/chevron1"/>
    <dgm:cxn modelId="{0CC71793-E272-4D36-870F-ADB19D61643B}" type="presParOf" srcId="{C0E29E69-1E00-4EB3-B33D-3D8610D52005}" destId="{96244323-39B5-4979-90E8-836612EACE5E}" srcOrd="1" destOrd="0" presId="urn:microsoft.com/office/officeart/2005/8/layout/chevron1"/>
    <dgm:cxn modelId="{52778698-1902-4728-953E-774AE4C5A41F}" type="presParOf" srcId="{C0E29E69-1E00-4EB3-B33D-3D8610D52005}" destId="{57A169B1-1B68-464A-903D-C6F9357B6CD0}" srcOrd="2" destOrd="0" presId="urn:microsoft.com/office/officeart/2005/8/layout/chevron1"/>
    <dgm:cxn modelId="{E5295DF8-2968-4D0A-A9FD-C41B47A2BCA0}" type="presParOf" srcId="{C0E29E69-1E00-4EB3-B33D-3D8610D52005}" destId="{EF5AF25F-7C20-4247-ADCC-7C5F603A3918}" srcOrd="3" destOrd="0" presId="urn:microsoft.com/office/officeart/2005/8/layout/chevron1"/>
    <dgm:cxn modelId="{7E5552DF-C213-4381-BF6D-2B5734B186FB}" type="presParOf" srcId="{C0E29E69-1E00-4EB3-B33D-3D8610D52005}" destId="{C0A958A9-16C8-470A-9CB6-F8AD2DCB2F7E}" srcOrd="4" destOrd="0" presId="urn:microsoft.com/office/officeart/2005/8/layout/chevron1"/>
    <dgm:cxn modelId="{BF89714A-2B8B-4C4E-8FAA-44C57C4F8D75}" type="presParOf" srcId="{C0E29E69-1E00-4EB3-B33D-3D8610D52005}" destId="{EA748117-6EE0-4F2A-84E3-18BDFF9A584F}" srcOrd="5" destOrd="0" presId="urn:microsoft.com/office/officeart/2005/8/layout/chevron1"/>
    <dgm:cxn modelId="{F28FE8E9-26EC-47DC-ABA8-9B64FBE7D4C1}" type="presParOf" srcId="{C0E29E69-1E00-4EB3-B33D-3D8610D52005}" destId="{BEAC168C-3E6D-4BDC-82A9-80B0B9ACBA67}" srcOrd="6" destOrd="0" presId="urn:microsoft.com/office/officeart/2005/8/layout/chevron1"/>
    <dgm:cxn modelId="{09386D22-589E-46C2-88A5-9A6F0B4FDF55}" type="presParOf" srcId="{C0E29E69-1E00-4EB3-B33D-3D8610D52005}" destId="{8F0F53F9-40E0-4EC1-9EA1-2CB5B4CB6E00}" srcOrd="7" destOrd="0" presId="urn:microsoft.com/office/officeart/2005/8/layout/chevron1"/>
    <dgm:cxn modelId="{C5CCDA40-D2AC-4327-8562-36CAB40FE05E}" type="presParOf" srcId="{C0E29E69-1E00-4EB3-B33D-3D8610D52005}" destId="{EB929DE4-6F12-42F4-83E2-DA971E5D8FC8}" srcOrd="8" destOrd="0" presId="urn:microsoft.com/office/officeart/2005/8/layout/chevron1"/>
    <dgm:cxn modelId="{458656D8-13BD-4815-B156-3B9524F9FB2D}" type="presParOf" srcId="{C0E29E69-1E00-4EB3-B33D-3D8610D52005}" destId="{F68C0712-BCB8-485E-9836-D45152A4B1FF}" srcOrd="9" destOrd="0" presId="urn:microsoft.com/office/officeart/2005/8/layout/chevron1"/>
    <dgm:cxn modelId="{7CF3D706-BCCA-4AA9-AAB5-C0B424E9A089}" type="presParOf" srcId="{C0E29E69-1E00-4EB3-B33D-3D8610D52005}" destId="{1C7549A9-E076-4EF3-84E7-2F585A66AD6E}" srcOrd="10" destOrd="0" presId="urn:microsoft.com/office/officeart/2005/8/layout/chevron1"/>
    <dgm:cxn modelId="{DB29BE76-2FCC-4D0D-A40F-BF3F73820906}" type="presParOf" srcId="{C0E29E69-1E00-4EB3-B33D-3D8610D52005}" destId="{F667E1F4-B270-46BA-A422-D23140D344DD}" srcOrd="11" destOrd="0" presId="urn:microsoft.com/office/officeart/2005/8/layout/chevron1"/>
    <dgm:cxn modelId="{C6B8D4BC-8345-4109-B9C9-DDCF46F79055}" type="presParOf" srcId="{C0E29E69-1E00-4EB3-B33D-3D8610D52005}" destId="{FCA3FB81-AE29-434C-A479-A7471CF83446}" srcOrd="12" destOrd="0" presId="urn:microsoft.com/office/officeart/2005/8/layout/chevron1"/>
    <dgm:cxn modelId="{B6600E0D-AE73-476A-8CD2-8A160EAEFA29}" type="presParOf" srcId="{C0E29E69-1E00-4EB3-B33D-3D8610D52005}" destId="{9E99FA8C-E3CC-49FD-A2F7-3A2D7334AA74}" srcOrd="13" destOrd="0" presId="urn:microsoft.com/office/officeart/2005/8/layout/chevron1"/>
    <dgm:cxn modelId="{5C8AC11B-6EB2-482A-B846-044AE86761A4}" type="presParOf" srcId="{C0E29E69-1E00-4EB3-B33D-3D8610D52005}" destId="{94773B63-146B-4EB2-B4B3-DA3DB2462F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(LSTM)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Long-Short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Term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(LSTM)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Clasificación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Long-Short </a:t>
          </a:r>
          <a:r>
            <a:rPr lang="es-MX" sz="900" b="0" kern="1200" noProof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Term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(LSTM)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F3F8-6CA3-DE4E-BDFC-065F137E8991}">
      <dsp:nvSpPr>
        <dsp:cNvPr id="0" name=""/>
        <dsp:cNvSpPr/>
      </dsp:nvSpPr>
      <dsp:spPr>
        <a:xfrm rot="10800000">
          <a:off x="1168353" y="2318"/>
          <a:ext cx="3458216" cy="11891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40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Problema de Serie de Tiempo</a:t>
          </a:r>
        </a:p>
      </dsp:txBody>
      <dsp:txXfrm rot="10800000">
        <a:off x="1465651" y="2318"/>
        <a:ext cx="3160918" cy="1189193"/>
      </dsp:txXfrm>
    </dsp:sp>
    <dsp:sp modelId="{ED978B89-E2FB-9443-9146-0979D3F55813}">
      <dsp:nvSpPr>
        <dsp:cNvPr id="0" name=""/>
        <dsp:cNvSpPr/>
      </dsp:nvSpPr>
      <dsp:spPr>
        <a:xfrm>
          <a:off x="573756" y="2318"/>
          <a:ext cx="1189193" cy="11891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F9E060-C616-6249-8884-7E16FFF2BBC0}">
      <dsp:nvSpPr>
        <dsp:cNvPr id="0" name=""/>
        <dsp:cNvSpPr/>
      </dsp:nvSpPr>
      <dsp:spPr>
        <a:xfrm rot="10800000">
          <a:off x="1147396" y="1318729"/>
          <a:ext cx="3458216" cy="11891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40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Base de datos: Temperaturas Mínimas en Melbourne, Australia 1981-1990</a:t>
          </a:r>
        </a:p>
      </dsp:txBody>
      <dsp:txXfrm rot="10800000">
        <a:off x="1444694" y="1318729"/>
        <a:ext cx="3160918" cy="1189193"/>
      </dsp:txXfrm>
    </dsp:sp>
    <dsp:sp modelId="{7D8AEC8F-EF53-864D-BFA5-2620664F0C9B}">
      <dsp:nvSpPr>
        <dsp:cNvPr id="0" name=""/>
        <dsp:cNvSpPr/>
      </dsp:nvSpPr>
      <dsp:spPr>
        <a:xfrm>
          <a:off x="606292" y="1269924"/>
          <a:ext cx="1189193" cy="11891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03CDC3-347A-FF49-91AD-D73CF1E883FC}">
      <dsp:nvSpPr>
        <dsp:cNvPr id="0" name=""/>
        <dsp:cNvSpPr/>
      </dsp:nvSpPr>
      <dsp:spPr>
        <a:xfrm rot="10800000">
          <a:off x="1156180" y="2602615"/>
          <a:ext cx="3458216" cy="11891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40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Complejidad: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1. Validación con </a:t>
          </a:r>
          <a:r>
            <a:rPr lang="es-ES" sz="1100" kern="1200" dirty="0" err="1"/>
            <a:t>Backtesting</a:t>
          </a: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2. Evaluación de pronósticos</a:t>
          </a:r>
        </a:p>
      </dsp:txBody>
      <dsp:txXfrm rot="10800000">
        <a:off x="1453478" y="2602615"/>
        <a:ext cx="3160918" cy="1189193"/>
      </dsp:txXfrm>
    </dsp:sp>
    <dsp:sp modelId="{5857F9BB-011D-404A-BF1E-3CF3007AD2B4}">
      <dsp:nvSpPr>
        <dsp:cNvPr id="0" name=""/>
        <dsp:cNvSpPr/>
      </dsp:nvSpPr>
      <dsp:spPr>
        <a:xfrm>
          <a:off x="590024" y="2700224"/>
          <a:ext cx="1189193" cy="11891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Backtesting: Cross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Validation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prstClr val="black">
            <a:lumMod val="75000"/>
            <a:lumOff val="25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Conclusiones </a:t>
          </a:r>
        </a:p>
      </dsp:txBody>
      <dsp:txXfrm>
        <a:off x="10298102" y="0"/>
        <a:ext cx="989561" cy="5974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9C73C-A02C-4157-9025-2E965CE6D2F9}">
      <dsp:nvSpPr>
        <dsp:cNvPr id="0" name=""/>
        <dsp:cNvSpPr/>
      </dsp:nvSpPr>
      <dsp:spPr>
        <a:xfrm>
          <a:off x="990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Redes Neuronales Recurrentes (RNR)</a:t>
          </a:r>
        </a:p>
      </dsp:txBody>
      <dsp:txXfrm>
        <a:off x="299731" y="0"/>
        <a:ext cx="989561" cy="597482"/>
      </dsp:txXfrm>
    </dsp:sp>
    <dsp:sp modelId="{57A169B1-1B68-464A-903D-C6F9357B6CD0}">
      <dsp:nvSpPr>
        <dsp:cNvPr id="0" name=""/>
        <dsp:cNvSpPr/>
      </dsp:nvSpPr>
      <dsp:spPr>
        <a:xfrm>
          <a:off x="1429328" y="0"/>
          <a:ext cx="1587043" cy="597482"/>
        </a:xfrm>
        <a:prstGeom prst="chevron">
          <a:avLst/>
        </a:prstGeom>
        <a:solidFill>
          <a:schemeClr val="bg2">
            <a:lumMod val="50000"/>
            <a:alpha val="65098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Long-Short </a:t>
          </a:r>
          <a:r>
            <a:rPr lang="es-MX" sz="900" b="0" kern="1200" dirty="0" err="1">
              <a:latin typeface="Abadi" panose="020B0604020104020204" pitchFamily="34" charset="0"/>
            </a:rPr>
            <a:t>Term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  <a:r>
            <a:rPr lang="es-MX" sz="900" b="0" kern="1200" dirty="0" err="1">
              <a:latin typeface="Abadi" panose="020B0604020104020204" pitchFamily="34" charset="0"/>
            </a:rPr>
            <a:t>Memory</a:t>
          </a:r>
          <a:r>
            <a:rPr lang="es-MX" sz="900" b="0" kern="1200" dirty="0">
              <a:latin typeface="Abadi" panose="020B0604020104020204" pitchFamily="34" charset="0"/>
            </a:rPr>
            <a:t> (</a:t>
          </a: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LSTM</a:t>
          </a:r>
          <a:r>
            <a:rPr lang="es-MX" sz="900" b="0" kern="1200" dirty="0">
              <a:latin typeface="Abadi" panose="020B0604020104020204" pitchFamily="34" charset="0"/>
            </a:rPr>
            <a:t>)</a:t>
          </a:r>
        </a:p>
      </dsp:txBody>
      <dsp:txXfrm>
        <a:off x="1728069" y="0"/>
        <a:ext cx="989561" cy="597482"/>
      </dsp:txXfrm>
    </dsp:sp>
    <dsp:sp modelId="{C0A958A9-16C8-470A-9CB6-F8AD2DCB2F7E}">
      <dsp:nvSpPr>
        <dsp:cNvPr id="0" name=""/>
        <dsp:cNvSpPr/>
      </dsp:nvSpPr>
      <dsp:spPr>
        <a:xfrm>
          <a:off x="2857667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1: Clasificación </a:t>
          </a:r>
        </a:p>
      </dsp:txBody>
      <dsp:txXfrm>
        <a:off x="3156408" y="0"/>
        <a:ext cx="989561" cy="597482"/>
      </dsp:txXfrm>
    </dsp:sp>
    <dsp:sp modelId="{BEAC168C-3E6D-4BDC-82A9-80B0B9ACBA67}">
      <dsp:nvSpPr>
        <dsp:cNvPr id="0" name=""/>
        <dsp:cNvSpPr/>
      </dsp:nvSpPr>
      <dsp:spPr>
        <a:xfrm>
          <a:off x="4286006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Análisis de Sentimientos</a:t>
          </a:r>
        </a:p>
      </dsp:txBody>
      <dsp:txXfrm>
        <a:off x="4584747" y="0"/>
        <a:ext cx="989561" cy="597482"/>
      </dsp:txXfrm>
    </dsp:sp>
    <dsp:sp modelId="{EB929DE4-6F12-42F4-83E2-DA971E5D8FC8}">
      <dsp:nvSpPr>
        <dsp:cNvPr id="0" name=""/>
        <dsp:cNvSpPr/>
      </dsp:nvSpPr>
      <dsp:spPr>
        <a:xfrm>
          <a:off x="5714345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Aplicación 2: Series de Tiempo</a:t>
          </a:r>
        </a:p>
      </dsp:txBody>
      <dsp:txXfrm>
        <a:off x="6013086" y="0"/>
        <a:ext cx="989561" cy="597482"/>
      </dsp:txXfrm>
    </dsp:sp>
    <dsp:sp modelId="{1C7549A9-E076-4EF3-84E7-2F585A66AD6E}">
      <dsp:nvSpPr>
        <dsp:cNvPr id="0" name=""/>
        <dsp:cNvSpPr/>
      </dsp:nvSpPr>
      <dsp:spPr>
        <a:xfrm>
          <a:off x="7142684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Backtesting: Cross </a:t>
          </a:r>
          <a:r>
            <a:rPr lang="es-MX" sz="900" b="0" kern="1200" dirty="0" err="1">
              <a:latin typeface="Abadi" panose="020B0604020104020204" pitchFamily="34" charset="0"/>
            </a:rPr>
            <a:t>Validation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7441425" y="0"/>
        <a:ext cx="989561" cy="597482"/>
      </dsp:txXfrm>
    </dsp:sp>
    <dsp:sp modelId="{FCA3FB81-AE29-434C-A479-A7471CF83446}">
      <dsp:nvSpPr>
        <dsp:cNvPr id="0" name=""/>
        <dsp:cNvSpPr/>
      </dsp:nvSpPr>
      <dsp:spPr>
        <a:xfrm>
          <a:off x="8571022" y="0"/>
          <a:ext cx="1587043" cy="59748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latin typeface="Abadi" panose="020B0604020104020204" pitchFamily="34" charset="0"/>
            </a:rPr>
            <a:t>Ejemplo: Temperatura </a:t>
          </a:r>
        </a:p>
      </dsp:txBody>
      <dsp:txXfrm>
        <a:off x="8869763" y="0"/>
        <a:ext cx="989561" cy="597482"/>
      </dsp:txXfrm>
    </dsp:sp>
    <dsp:sp modelId="{94773B63-146B-4EB2-B4B3-DA3DB2462F4C}">
      <dsp:nvSpPr>
        <dsp:cNvPr id="0" name=""/>
        <dsp:cNvSpPr/>
      </dsp:nvSpPr>
      <dsp:spPr>
        <a:xfrm>
          <a:off x="9999361" y="0"/>
          <a:ext cx="1587043" cy="597482"/>
        </a:xfrm>
        <a:prstGeom prst="chevron">
          <a:avLst/>
        </a:prstGeom>
        <a:solidFill>
          <a:srgbClr val="F31574">
            <a:alpha val="65098"/>
          </a:srgbClr>
        </a:solidFill>
        <a:ln>
          <a:solidFill>
            <a:srgbClr val="F31574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b="0" kern="1200" dirty="0">
              <a:solidFill>
                <a:prstClr val="white"/>
              </a:solidFill>
              <a:latin typeface="Abadi" panose="020B0604020104020204" pitchFamily="34" charset="0"/>
              <a:ea typeface="+mn-ea"/>
              <a:cs typeface="+mn-cs"/>
            </a:rPr>
            <a:t>Conclusiones</a:t>
          </a:r>
          <a:r>
            <a:rPr lang="es-MX" sz="900" b="0" kern="1200" dirty="0">
              <a:latin typeface="Abadi" panose="020B0604020104020204" pitchFamily="34" charset="0"/>
            </a:rPr>
            <a:t> </a:t>
          </a:r>
        </a:p>
      </dsp:txBody>
      <dsp:txXfrm>
        <a:off x="10298102" y="0"/>
        <a:ext cx="989561" cy="597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9112D-D7F6-47C4-8932-66B7B3959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7C644-2690-4A28-A802-7C70BEC20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C78724-8837-438A-822E-4B55F9E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97100-D049-42B9-A49E-3BF55BAE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17C992-1A8E-419C-95D3-C5F0E71A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97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5F5B3-B0AD-453E-AE67-EDE1A194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DD3982-7B67-45FA-80F9-53B4B1A01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C1F5E3-7B34-4042-B672-1A53F7D5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7138B3-5E67-42C4-961B-E06BA7FA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2069D3-AB7C-453B-A990-A0178269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024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2329A5-D5AE-4EF6-9139-F1CCD9FA4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666489-942F-4D46-84DA-48E057BB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CA345-F7C7-4104-BB9A-DDD2F19A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C15023-C021-4A39-B5AA-8A4BFF13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AEDA26-5C3D-4501-A211-7485DACA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378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1D8DA-F77D-43A6-A81E-553D75EA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1B1B7F-0F69-4F90-9687-F184C902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10DB4F-8223-495A-8CC5-6DEBEB1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F8F3E9-DECC-4C35-A597-415EA2F8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45514E-8DE2-4421-87D2-43B61C95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236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269EB-8AC7-4356-A361-6EA0AF77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9DDDE0-6785-48C3-8746-D287F9A8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E54032-25FB-44CB-8326-E22D40AC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52AF8-39A8-4111-8334-1DA76017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299AE-90C9-49C5-888A-7706339B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254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B3D09-FEA7-409C-87F1-24F6FEF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BD154-0D13-409F-86E7-E1A7C03D7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46C68D-CA2E-464E-9848-73B5302C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495D09-3183-4BCD-A2F1-3A58D7D5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03C2EF-BE0F-493A-82F1-F01F849C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CDA074-BF08-48D6-A4E7-BDC0496E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46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CCC40-AADE-48CD-B7F1-56BF6874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386641-17B7-4DA2-B098-F6ED9BBCF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58483E-5A69-4886-A930-C6A268E31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46072D-6CD8-4D09-AF6C-FF1705C2C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8D7DB2-4039-4EC7-B916-A23CAC45C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8E98D54-A061-465E-AE40-DC07649B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C92039-4575-42B0-9353-161A96D2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3EC34C-44A7-412F-87D1-4635E931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07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7BD88-6D05-4619-8767-B7729299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2E7BCD-E445-4C04-8995-4182F012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13B10A-638B-474F-A904-ADA58A72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EF8FFA-56AC-4AB6-B7D9-324B0A41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268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41EB46-B94F-49E7-8FCB-ED476A40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A969DD-C82C-492F-BBEE-1531BE4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5E98E-CA3C-43BB-B201-D99118FC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201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D7C53-E1D2-4EC2-B846-514BD45A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FD87BB-0FB3-4DC8-B88C-F4D857A4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D68E0-A420-44C6-9C95-BFD62CD7C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11BCD-BC87-45F9-9781-5952250E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FB490A-ECD7-4EFD-A0F3-080E50C9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54939F-8F77-4FA0-9ECC-1A0D8B70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98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11E60-E965-488F-BDF2-0386BE36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F6BD8B-B930-4BAE-9D50-6237BEE53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3ABB44-161F-45A9-849F-8ACEFFBB9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B85E0F-D6E5-4A2D-9CC9-61F722E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6CAC70-ED21-4363-B7E3-36FC667F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F3EC5-F475-4F51-A114-35A17677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264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B6B224-8DA0-414B-8DA4-69C6A447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EFCB9-5DB7-49E3-9998-D6A967B9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D89DA8-AEB6-451C-83C9-71E85FACE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8E193-D5EA-4B0C-AB78-2B498ACD7015}" type="datetimeFigureOut">
              <a:rPr lang="es-MX" smtClean="0"/>
              <a:t>09/12/2018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6E2940-CB02-4E60-BA8F-795B7597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FE40E-3A01-4A1B-AF36-26512FBA0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E05DB-EE52-4A8E-ADEF-2A3143B459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92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6.jp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diagramDrawing" Target="../diagrams/drawing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20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19.png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25.png"/><Relationship Id="rId9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5C16E669-3569-4680-96CF-A5DE00365292}"/>
              </a:ext>
            </a:extLst>
          </p:cNvPr>
          <p:cNvSpPr/>
          <p:nvPr/>
        </p:nvSpPr>
        <p:spPr>
          <a:xfrm>
            <a:off x="0" y="2382068"/>
            <a:ext cx="12192000" cy="1844131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7C512F9-A53D-4B45-B1A0-5FD3B0FFFB67}"/>
              </a:ext>
            </a:extLst>
          </p:cNvPr>
          <p:cNvSpPr/>
          <p:nvPr/>
        </p:nvSpPr>
        <p:spPr>
          <a:xfrm>
            <a:off x="3048888" y="2950189"/>
            <a:ext cx="90365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Long-Short </a:t>
            </a:r>
            <a:r>
              <a:rPr lang="es-ES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Term</a:t>
            </a:r>
            <a:r>
              <a:rPr lang="es-E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s-ES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Memory</a:t>
            </a:r>
            <a:r>
              <a:rPr lang="es-E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adi" panose="020B0604020104020204" pitchFamily="34" charset="0"/>
              </a:rPr>
              <a:t> (LSTM)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F0650A-3BAF-44D7-AD7C-3B49AF3B35C4}"/>
              </a:ext>
            </a:extLst>
          </p:cNvPr>
          <p:cNvSpPr txBox="1"/>
          <p:nvPr/>
        </p:nvSpPr>
        <p:spPr>
          <a:xfrm>
            <a:off x="9403829" y="5108615"/>
            <a:ext cx="278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badi" panose="020B0604020104020204" pitchFamily="34" charset="0"/>
              </a:rPr>
              <a:t>Alexis Solis </a:t>
            </a:r>
          </a:p>
          <a:p>
            <a:r>
              <a:rPr lang="es-MX" dirty="0">
                <a:solidFill>
                  <a:schemeClr val="bg1"/>
                </a:solidFill>
                <a:latin typeface="Abadi" panose="020B0604020104020204" pitchFamily="34" charset="0"/>
              </a:rPr>
              <a:t>Arantza Ivonne Pineda </a:t>
            </a:r>
          </a:p>
          <a:p>
            <a:r>
              <a:rPr lang="es-MX" dirty="0">
                <a:solidFill>
                  <a:schemeClr val="bg1"/>
                </a:solidFill>
                <a:latin typeface="Abadi" panose="020B0604020104020204" pitchFamily="34" charset="0"/>
              </a:rPr>
              <a:t>Ana Luisa Masetto </a:t>
            </a:r>
          </a:p>
        </p:txBody>
      </p:sp>
      <p:pic>
        <p:nvPicPr>
          <p:cNvPr id="3" name="pelicula">
            <a:hlinkClick r:id="" action="ppaction://media"/>
            <a:extLst>
              <a:ext uri="{FF2B5EF4-FFF2-40B4-BE49-F238E27FC236}">
                <a16:creationId xmlns:a16="http://schemas.microsoft.com/office/drawing/2014/main" id="{D57418EE-6367-4E49-A6C5-28339F5BD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964" y="2400378"/>
            <a:ext cx="3248441" cy="18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B9BBBD3C-BCAC-477F-B73D-7868F506D940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F4308EB-2A70-4B29-88E1-A61B3E6B0B7F}"/>
              </a:ext>
            </a:extLst>
          </p:cNvPr>
          <p:cNvSpPr/>
          <p:nvPr/>
        </p:nvSpPr>
        <p:spPr>
          <a:xfrm>
            <a:off x="2566177" y="1735108"/>
            <a:ext cx="9206497" cy="1493387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Courier New"/>
              <a:buChar char="o"/>
            </a:pPr>
            <a:r>
              <a:rPr lang="es-ES" sz="1200" dirty="0">
                <a:solidFill>
                  <a:schemeClr val="tx1"/>
                </a:solidFill>
                <a:latin typeface="Adabi"/>
              </a:rPr>
              <a:t>RN para tratamiento de datos secuenciales.</a:t>
            </a:r>
          </a:p>
          <a:p>
            <a:endParaRPr lang="es-ES" sz="1200" dirty="0">
              <a:solidFill>
                <a:schemeClr val="tx1"/>
              </a:solidFill>
              <a:latin typeface="Adabi"/>
            </a:endParaRPr>
          </a:p>
          <a:p>
            <a:pPr marL="342900" indent="-342900">
              <a:buFont typeface="Courier New"/>
              <a:buChar char="o"/>
            </a:pPr>
            <a:r>
              <a:rPr lang="es-ES" sz="1200" dirty="0">
                <a:solidFill>
                  <a:schemeClr val="tx1"/>
                </a:solidFill>
                <a:latin typeface="Adabi"/>
              </a:rPr>
              <a:t>Incorporan memoria (estado variante en el tiempo) </a:t>
            </a:r>
          </a:p>
          <a:p>
            <a:pPr lvl="1"/>
            <a:r>
              <a:rPr lang="es-ES" sz="1200" dirty="0">
                <a:solidFill>
                  <a:schemeClr val="tx1"/>
                </a:solidFill>
                <a:latin typeface="Adabi"/>
              </a:rPr>
              <a:t>Salida: datos de entrada presentes + pasados</a:t>
            </a:r>
          </a:p>
          <a:p>
            <a:pPr lvl="1"/>
            <a:endParaRPr lang="es-ES" sz="1200" dirty="0">
              <a:solidFill>
                <a:schemeClr val="tx1"/>
              </a:solidFill>
              <a:latin typeface="Adabi"/>
            </a:endParaRPr>
          </a:p>
          <a:p>
            <a:pPr marL="285750" indent="-285750">
              <a:buFont typeface="Courier New"/>
              <a:buChar char="o"/>
            </a:pPr>
            <a:r>
              <a:rPr lang="es-ES" sz="1200" dirty="0">
                <a:solidFill>
                  <a:schemeClr val="tx1"/>
                </a:solidFill>
                <a:latin typeface="Adabi"/>
              </a:rPr>
              <a:t>Célula RNR: composición de redes neuronales feedforward idénticas, una para cada estado del tiempo..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7470B2F-623C-4757-A85E-4A9CD260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81208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DDADA912-C25D-4D06-AD18-BFE39E4115C6}"/>
              </a:ext>
            </a:extLst>
          </p:cNvPr>
          <p:cNvSpPr/>
          <p:nvPr/>
        </p:nvSpPr>
        <p:spPr>
          <a:xfrm>
            <a:off x="419323" y="1724530"/>
            <a:ext cx="1952815" cy="1493387"/>
          </a:xfrm>
          <a:prstGeom prst="rect">
            <a:avLst/>
          </a:prstGeom>
          <a:solidFill>
            <a:srgbClr val="11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ln w="0">
                  <a:noFill/>
                </a:ln>
                <a:solidFill>
                  <a:schemeClr val="bg1"/>
                </a:solidFill>
                <a:latin typeface="Adabi"/>
              </a:rPr>
              <a:t>¿Qué son?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29F24B-B4AE-42D7-B70B-0652F6125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178" y="3915094"/>
            <a:ext cx="3992055" cy="2211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C02D03-3D63-469F-9945-22CBDAC91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426" y="3888017"/>
            <a:ext cx="4536988" cy="2219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66BA087A-382C-4CD1-BC0D-A87CD3A63F20}"/>
              </a:ext>
            </a:extLst>
          </p:cNvPr>
          <p:cNvSpPr/>
          <p:nvPr/>
        </p:nvSpPr>
        <p:spPr>
          <a:xfrm>
            <a:off x="6327913" y="4574617"/>
            <a:ext cx="907774" cy="846541"/>
          </a:xfrm>
          <a:prstGeom prst="rightArrow">
            <a:avLst/>
          </a:prstGeom>
          <a:solidFill>
            <a:srgbClr val="F33F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9448D8B-AC1F-4A74-98BB-3ACCE12645A7}"/>
              </a:ext>
            </a:extLst>
          </p:cNvPr>
          <p:cNvSpPr/>
          <p:nvPr/>
        </p:nvSpPr>
        <p:spPr>
          <a:xfrm>
            <a:off x="419323" y="3915095"/>
            <a:ext cx="1952815" cy="2211971"/>
          </a:xfrm>
          <a:prstGeom prst="rect">
            <a:avLst/>
          </a:prstGeom>
          <a:solidFill>
            <a:srgbClr val="0942F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ln w="0">
                  <a:noFill/>
                </a:ln>
                <a:solidFill>
                  <a:schemeClr val="bg1"/>
                </a:solidFill>
                <a:latin typeface="Adabi"/>
              </a:rPr>
              <a:t>Funcionamiento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972CA36-C380-4097-B023-2376CD6089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745" r="1517" b="10639"/>
          <a:stretch/>
        </p:blipFill>
        <p:spPr>
          <a:xfrm>
            <a:off x="0" y="3429000"/>
            <a:ext cx="12007121" cy="32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B9BBBD3C-BCAC-477F-B73D-7868F506D940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7470B2F-623C-4757-A85E-4A9CD260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498073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1A5C37-F78F-4901-B500-FE8359ECD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00" y="4427423"/>
            <a:ext cx="5904000" cy="24305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547E40-550C-445E-A630-33918272E125}"/>
              </a:ext>
            </a:extLst>
          </p:cNvPr>
          <p:cNvGrpSpPr/>
          <p:nvPr/>
        </p:nvGrpSpPr>
        <p:grpSpPr>
          <a:xfrm>
            <a:off x="2855998" y="1484853"/>
            <a:ext cx="6480002" cy="2792236"/>
            <a:chOff x="2855998" y="1484853"/>
            <a:chExt cx="6480002" cy="279223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6D2B6C-D526-4BD2-8863-33FA965C2AE0}"/>
                </a:ext>
              </a:extLst>
            </p:cNvPr>
            <p:cNvSpPr/>
            <p:nvPr/>
          </p:nvSpPr>
          <p:spPr>
            <a:xfrm>
              <a:off x="5015999" y="1484853"/>
              <a:ext cx="2160000" cy="2792236"/>
            </a:xfrm>
            <a:prstGeom prst="roundRect">
              <a:avLst/>
            </a:prstGeom>
            <a:solidFill>
              <a:srgbClr val="5E7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Actualizar selectivamente el estado de la celda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91BC35F-93BA-4820-8943-469FD1CB01A5}"/>
                </a:ext>
              </a:extLst>
            </p:cNvPr>
            <p:cNvSpPr/>
            <p:nvPr/>
          </p:nvSpPr>
          <p:spPr>
            <a:xfrm>
              <a:off x="2855998" y="1484853"/>
              <a:ext cx="2160000" cy="2792236"/>
            </a:xfrm>
            <a:prstGeom prst="roundRect">
              <a:avLst/>
            </a:prstGeom>
            <a:solidFill>
              <a:srgbClr val="113D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Olvidar selectivamente partes irrelevantes de estados previos</a:t>
              </a:r>
            </a:p>
            <a:p>
              <a:pPr algn="ctr"/>
              <a:r>
                <a:rPr lang="es-MX" dirty="0">
                  <a:solidFill>
                    <a:schemeClr val="bg1"/>
                  </a:solidFill>
                </a:rPr>
                <a:t>(pasar información sin cambiarla)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A7F8F32-C5F6-4DDA-9136-A9E6BA3A542A}"/>
                </a:ext>
              </a:extLst>
            </p:cNvPr>
            <p:cNvSpPr/>
            <p:nvPr/>
          </p:nvSpPr>
          <p:spPr>
            <a:xfrm>
              <a:off x="7176000" y="1484853"/>
              <a:ext cx="2160000" cy="2792236"/>
            </a:xfrm>
            <a:prstGeom prst="roundRect">
              <a:avLst/>
            </a:prstGeom>
            <a:solidFill>
              <a:srgbClr val="485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E</a:t>
              </a:r>
              <a:r>
                <a:rPr lang="es-MX">
                  <a:solidFill>
                    <a:schemeClr val="bg1"/>
                  </a:solidFill>
                </a:rPr>
                <a:t>scribir </a:t>
              </a:r>
              <a:r>
                <a:rPr lang="es-MX" dirty="0">
                  <a:solidFill>
                    <a:schemeClr val="bg1"/>
                  </a:solidFill>
                </a:rPr>
                <a:t>selectivamente un nuevo estado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6B96D-EDF2-4674-BDED-C1EE6399B2C6}"/>
                  </a:ext>
                </a:extLst>
              </p:cNvPr>
              <p:cNvSpPr txBox="1"/>
              <p:nvPr/>
            </p:nvSpPr>
            <p:spPr>
              <a:xfrm flipH="1">
                <a:off x="1973117" y="1565649"/>
                <a:ext cx="5885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6B96D-EDF2-4674-BDED-C1EE6399B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73117" y="1565649"/>
                <a:ext cx="588586" cy="276999"/>
              </a:xfrm>
              <a:prstGeom prst="rect">
                <a:avLst/>
              </a:prstGeom>
              <a:blipFill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DD91E-2175-4430-84A9-3D78DAF6187C}"/>
                  </a:ext>
                </a:extLst>
              </p:cNvPr>
              <p:cNvSpPr txBox="1"/>
              <p:nvPr/>
            </p:nvSpPr>
            <p:spPr>
              <a:xfrm flipH="1">
                <a:off x="9877512" y="1565649"/>
                <a:ext cx="5885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DD91E-2175-4430-84A9-3D78DAF6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77512" y="1565649"/>
                <a:ext cx="588586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5FE258-6C6B-490E-B110-CD5DAE21B2A5}"/>
              </a:ext>
            </a:extLst>
          </p:cNvPr>
          <p:cNvCxnSpPr/>
          <p:nvPr/>
        </p:nvCxnSpPr>
        <p:spPr>
          <a:xfrm>
            <a:off x="2561704" y="1736564"/>
            <a:ext cx="7189047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5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B9BBBD3C-BCAC-477F-B73D-7868F506D940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7470B2F-623C-4757-A85E-4A9CD260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171674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57632312-675F-41DC-BE80-32864E1EDC71}"/>
              </a:ext>
            </a:extLst>
          </p:cNvPr>
          <p:cNvSpPr/>
          <p:nvPr/>
        </p:nvSpPr>
        <p:spPr>
          <a:xfrm>
            <a:off x="586116" y="1332687"/>
            <a:ext cx="11181814" cy="701533"/>
          </a:xfrm>
          <a:prstGeom prst="rect">
            <a:avLst/>
          </a:prstGeom>
          <a:solidFill>
            <a:srgbClr val="11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Aplicación 1: Clasificación de Texto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8E8B432-D527-488B-A271-61202B661436}"/>
              </a:ext>
            </a:extLst>
          </p:cNvPr>
          <p:cNvSpPr/>
          <p:nvPr/>
        </p:nvSpPr>
        <p:spPr>
          <a:xfrm>
            <a:off x="586116" y="2227385"/>
            <a:ext cx="4651513" cy="1281128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 err="1">
                <a:solidFill>
                  <a:schemeClr val="tx1"/>
                </a:solidFill>
                <a:latin typeface="Abadi" panose="020B0604020104020204" pitchFamily="34" charset="0"/>
              </a:rPr>
              <a:t>Sentiment</a:t>
            </a:r>
            <a:r>
              <a:rPr lang="es-ES" sz="1400" b="1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latin typeface="Abadi" panose="020B0604020104020204" pitchFamily="34" charset="0"/>
              </a:rPr>
              <a:t>Analysis</a:t>
            </a:r>
            <a:endParaRPr lang="es-ES" sz="1400" b="1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endParaRPr lang="es-ES" sz="11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s-ES" sz="1100" dirty="0">
                <a:solidFill>
                  <a:schemeClr val="tx1"/>
                </a:solidFill>
                <a:latin typeface="Abadi" panose="020B0604020104020204" pitchFamily="34" charset="0"/>
              </a:rPr>
              <a:t>Actitud positiva o negativa en forma escrita respecto a películas (reseñas IMDB)</a:t>
            </a:r>
          </a:p>
          <a:p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9974E56-8DD9-4FFB-B363-06B7E97CAA75}"/>
              </a:ext>
            </a:extLst>
          </p:cNvPr>
          <p:cNvSpPr/>
          <p:nvPr/>
        </p:nvSpPr>
        <p:spPr>
          <a:xfrm>
            <a:off x="586116" y="3701678"/>
            <a:ext cx="4651513" cy="1281128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chemeClr val="tx1"/>
                </a:solidFill>
                <a:latin typeface="Abadi" panose="020B0604020104020204" pitchFamily="34" charset="0"/>
              </a:rPr>
              <a:t>Procesamiento de Textos: Word </a:t>
            </a:r>
            <a:r>
              <a:rPr lang="es-ES" sz="1400" b="1" dirty="0" err="1">
                <a:solidFill>
                  <a:schemeClr val="tx1"/>
                </a:solidFill>
                <a:latin typeface="Abadi" panose="020B0604020104020204" pitchFamily="34" charset="0"/>
              </a:rPr>
              <a:t>Embedding</a:t>
            </a:r>
            <a:endParaRPr lang="es-ES" sz="1400" b="1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</a:rPr>
              <a:t>Transformación a </a:t>
            </a:r>
            <a:r>
              <a:rPr lang="es-ES" sz="1050" dirty="0" err="1">
                <a:solidFill>
                  <a:schemeClr val="tx1"/>
                </a:solidFill>
                <a:latin typeface="Abadi" panose="020B0604020104020204" pitchFamily="34" charset="0"/>
              </a:rPr>
              <a:t>numeric</a:t>
            </a: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Abadi" panose="020B0604020104020204" pitchFamily="34" charset="0"/>
              </a:rPr>
              <a:t>tensors</a:t>
            </a: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  <a:sym typeface="Wingdings"/>
              </a:rPr>
              <a:t> Vectorización</a:t>
            </a:r>
          </a:p>
          <a:p>
            <a:endParaRPr lang="es-ES" sz="1050" dirty="0">
              <a:solidFill>
                <a:schemeClr val="tx1"/>
              </a:solidFill>
              <a:latin typeface="Abadi" panose="020B0604020104020204" pitchFamily="34" charset="0"/>
              <a:sym typeface="Wingding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  <a:sym typeface="Wingdings"/>
              </a:rPr>
              <a:t>Separación de texto en tokens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  <a:sym typeface="Wingdings"/>
              </a:rPr>
              <a:t>Asociación con vectores numéricos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050" dirty="0">
                <a:solidFill>
                  <a:schemeClr val="tx1"/>
                </a:solidFill>
                <a:latin typeface="Abadi" panose="020B0604020104020204" pitchFamily="34" charset="0"/>
                <a:sym typeface="Wingdings"/>
              </a:rPr>
              <a:t>Ingreso a redes neuronales</a:t>
            </a:r>
            <a:endParaRPr lang="es-ES" sz="105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endParaRPr lang="es-MX" sz="105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201140-2BCD-4D68-B6E4-7B337C68FD69}"/>
              </a:ext>
            </a:extLst>
          </p:cNvPr>
          <p:cNvSpPr/>
          <p:nvPr/>
        </p:nvSpPr>
        <p:spPr>
          <a:xfrm>
            <a:off x="586116" y="5175971"/>
            <a:ext cx="4651513" cy="1281128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chemeClr val="tx1"/>
                </a:solidFill>
                <a:latin typeface="Abadi" panose="020B0604020104020204" pitchFamily="34" charset="0"/>
              </a:rPr>
              <a:t>Ventajas: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latin typeface="Abadi" panose="020B0604020104020204" pitchFamily="34" charset="0"/>
              </a:rPr>
              <a:t>Almacenamiento de datos en pocas dimensiones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latin typeface="Abadi" panose="020B0604020104020204" pitchFamily="34" charset="0"/>
              </a:rPr>
              <a:t>Técnica que aprende de datos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latin typeface="Abadi" panose="020B0604020104020204" pitchFamily="34" charset="0"/>
              </a:rPr>
              <a:t>Traducción de lenguaje humano a espacio geométrico</a:t>
            </a:r>
          </a:p>
          <a:p>
            <a:endParaRPr lang="es-MX" sz="11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A9AECA-5319-4245-B8F6-956F99A1DD95}"/>
              </a:ext>
            </a:extLst>
          </p:cNvPr>
          <p:cNvSpPr/>
          <p:nvPr/>
        </p:nvSpPr>
        <p:spPr>
          <a:xfrm>
            <a:off x="5617504" y="2227385"/>
            <a:ext cx="6150426" cy="4264826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05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Imagen 9" descr="tokens.png">
            <a:extLst>
              <a:ext uri="{FF2B5EF4-FFF2-40B4-BE49-F238E27FC236}">
                <a16:creationId xmlns:a16="http://schemas.microsoft.com/office/drawing/2014/main" id="{3D2BCBAB-4AD4-4558-9A28-8A6FC3A73A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b="14173"/>
          <a:stretch/>
        </p:blipFill>
        <p:spPr>
          <a:xfrm>
            <a:off x="5744242" y="3119619"/>
            <a:ext cx="2658399" cy="26573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EEA017-0277-44CA-8A24-2132C43EAE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637"/>
          <a:stretch/>
        </p:blipFill>
        <p:spPr>
          <a:xfrm>
            <a:off x="8535390" y="4367602"/>
            <a:ext cx="2978531" cy="1596541"/>
          </a:xfrm>
          <a:prstGeom prst="rect">
            <a:avLst/>
          </a:prstGeom>
        </p:spPr>
      </p:pic>
      <p:pic>
        <p:nvPicPr>
          <p:cNvPr id="12" name="Imagen 11" descr="Imagen que contiene señal, exterior, texto, cielo&#10;&#10;Descripción generada automáticamente">
            <a:extLst>
              <a:ext uri="{FF2B5EF4-FFF2-40B4-BE49-F238E27FC236}">
                <a16:creationId xmlns:a16="http://schemas.microsoft.com/office/drawing/2014/main" id="{C8C09E1A-56CD-4644-B101-5BCE647E72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390" y="2877069"/>
            <a:ext cx="2978531" cy="138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B9BBBD3C-BCAC-477F-B73D-7868F506D940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noProof="1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7470B2F-623C-4757-A85E-4A9CD260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411543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331AA9C5-F886-4E47-8E05-7F9CF2C688AA}"/>
              </a:ext>
            </a:extLst>
          </p:cNvPr>
          <p:cNvSpPr/>
          <p:nvPr/>
        </p:nvSpPr>
        <p:spPr>
          <a:xfrm>
            <a:off x="302302" y="1482969"/>
            <a:ext cx="5043421" cy="1946030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noProof="1">
                <a:solidFill>
                  <a:schemeClr val="tx1"/>
                </a:solidFill>
              </a:rPr>
              <a:t>Modelo 1: Redes LSTM con Regularización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Definir Librerías.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Establecer Parámetros.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Lectura de Datos 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Construcción del modelo con Keras. </a:t>
            </a:r>
          </a:p>
          <a:p>
            <a:endParaRPr lang="es-MX" sz="1400" noProof="1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D7D624-E094-40FB-8128-0F8F440868F6}"/>
              </a:ext>
            </a:extLst>
          </p:cNvPr>
          <p:cNvSpPr/>
          <p:nvPr/>
        </p:nvSpPr>
        <p:spPr>
          <a:xfrm>
            <a:off x="3411415" y="2426676"/>
            <a:ext cx="3377473" cy="1259605"/>
          </a:xfrm>
          <a:prstGeom prst="roundRect">
            <a:avLst/>
          </a:prstGeom>
          <a:solidFill>
            <a:srgbClr val="11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model &lt;- keras_model_sequential()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model %&gt;%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layer_embedding(input_dim = max_features, output_dim = 32) %&gt;% </a:t>
            </a:r>
          </a:p>
          <a:p>
            <a:r>
              <a:rPr lang="es-MX" sz="800" b="1" noProof="1">
                <a:ln w="0">
                  <a:noFill/>
                </a:ln>
                <a:solidFill>
                  <a:schemeClr val="accent4"/>
                </a:solidFill>
              </a:rPr>
              <a:t>layer_lstm(units = 32, dropout = 0.2, recurrent_dropout = 0.2) </a:t>
            </a:r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%&gt;% 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layer_dense( units = 1, activation = 'sigmoid')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017EDE-93B7-445F-B745-070DDAC5F248}"/>
              </a:ext>
            </a:extLst>
          </p:cNvPr>
          <p:cNvSpPr/>
          <p:nvPr/>
        </p:nvSpPr>
        <p:spPr>
          <a:xfrm>
            <a:off x="302302" y="4072518"/>
            <a:ext cx="5043421" cy="1946030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noProof="1">
                <a:solidFill>
                  <a:schemeClr val="tx1"/>
                </a:solidFill>
              </a:rPr>
              <a:t>Modelo 2: Redes LSTM y Redes Convolucionales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Definir Librerías.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Establecer Parámetros.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Lectura de Datos . </a:t>
            </a:r>
          </a:p>
          <a:p>
            <a:pPr marL="342900" indent="-342900">
              <a:buAutoNum type="arabicPeriod"/>
            </a:pPr>
            <a:r>
              <a:rPr lang="es-MX" sz="1400" noProof="1">
                <a:solidFill>
                  <a:schemeClr val="tx1"/>
                </a:solidFill>
              </a:rPr>
              <a:t>Construcción del modelo con Keras. </a:t>
            </a:r>
          </a:p>
          <a:p>
            <a:pPr algn="ctr"/>
            <a:endParaRPr lang="es-MX" sz="1400" noProof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B71E5C0-7603-444E-924D-230C1CB0D927}"/>
              </a:ext>
            </a:extLst>
          </p:cNvPr>
          <p:cNvSpPr/>
          <p:nvPr/>
        </p:nvSpPr>
        <p:spPr>
          <a:xfrm>
            <a:off x="3411414" y="5145180"/>
            <a:ext cx="3492000" cy="1259605"/>
          </a:xfrm>
          <a:prstGeom prst="roundRect">
            <a:avLst/>
          </a:prstGeom>
          <a:solidFill>
            <a:srgbClr val="11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model &lt;- keras_model_sequential()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model %&gt;%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layer_embedding(max_features,embedding_size,input_length=maxlen)%&gt;%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layer_dropout(0.25) %&gt;%</a:t>
            </a:r>
          </a:p>
          <a:p>
            <a:r>
              <a:rPr lang="es-MX" sz="800" b="1" noProof="1">
                <a:ln w="0">
                  <a:noFill/>
                </a:ln>
                <a:solidFill>
                  <a:schemeClr val="accent4"/>
                </a:solidFill>
              </a:rPr>
              <a:t>layer_conv_1d(</a:t>
            </a:r>
          </a:p>
          <a:p>
            <a:r>
              <a:rPr lang="es-MX" sz="800" b="1" noProof="1">
                <a:ln w="0">
                  <a:noFill/>
                </a:ln>
                <a:solidFill>
                  <a:schemeClr val="accent4"/>
                </a:solidFill>
              </a:rPr>
              <a:t>filters,kernel_size,padding="valid",activation="relu“,strides=1) </a:t>
            </a:r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%&gt;%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layer_max_pooling_1d(pool_size) %&gt;%</a:t>
            </a:r>
          </a:p>
          <a:p>
            <a:r>
              <a:rPr lang="es-MX" sz="800" b="1" noProof="1">
                <a:ln w="0">
                  <a:noFill/>
                </a:ln>
                <a:solidFill>
                  <a:schemeClr val="accent4"/>
                </a:solidFill>
              </a:rPr>
              <a:t>layer_lstm(units=64) </a:t>
            </a:r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%&gt;%</a:t>
            </a:r>
          </a:p>
          <a:p>
            <a:r>
              <a:rPr lang="es-MX" sz="800" noProof="1">
                <a:ln w="0">
                  <a:noFill/>
                </a:ln>
                <a:solidFill>
                  <a:schemeClr val="bg1"/>
                </a:solidFill>
              </a:rPr>
              <a:t>layer_dense(units = 1, activation = “sigmoid”)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E1ACB9-59B4-4AA7-8F4F-B842B73251E3}"/>
              </a:ext>
            </a:extLst>
          </p:cNvPr>
          <p:cNvSpPr/>
          <p:nvPr/>
        </p:nvSpPr>
        <p:spPr>
          <a:xfrm>
            <a:off x="7103062" y="4072518"/>
            <a:ext cx="4786635" cy="2042276"/>
          </a:xfrm>
          <a:prstGeom prst="rect">
            <a:avLst/>
          </a:prstGeom>
          <a:solidFill>
            <a:srgbClr val="F31574">
              <a:alpha val="74118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b="1" noProof="1"/>
              <a:t>Con 10 épocas: (Gráficas)  </a:t>
            </a:r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pPr algn="ctr"/>
            <a:r>
              <a:rPr lang="es-MX" sz="1400" b="1" noProof="1">
                <a:solidFill>
                  <a:schemeClr val="tx1"/>
                </a:solidFill>
              </a:rPr>
              <a:t>Modelo 1: Redes LSTM con Regularización</a:t>
            </a:r>
          </a:p>
          <a:p>
            <a:pPr algn="ctr"/>
            <a:r>
              <a:rPr lang="es-MX" sz="1400" b="1" noProof="1">
                <a:solidFill>
                  <a:schemeClr val="tx1"/>
                </a:solidFill>
              </a:rPr>
              <a:t>Test Accuracy: 0.8281</a:t>
            </a:r>
          </a:p>
          <a:p>
            <a:pPr algn="ctr"/>
            <a:endParaRPr lang="es-MX" sz="1400" b="1" noProof="1"/>
          </a:p>
          <a:p>
            <a:pPr algn="ctr"/>
            <a:r>
              <a:rPr lang="es-MX" sz="1400" b="1" noProof="1">
                <a:solidFill>
                  <a:schemeClr val="tx1"/>
                </a:solidFill>
              </a:rPr>
              <a:t>Modelo 2: Redes LSTM y Redes Convolucionales</a:t>
            </a:r>
          </a:p>
          <a:p>
            <a:pPr algn="ctr"/>
            <a:r>
              <a:rPr lang="es-MX" sz="1400" b="1" noProof="1">
                <a:solidFill>
                  <a:schemeClr val="tx1"/>
                </a:solidFill>
              </a:rPr>
              <a:t>Test Accuracy: 0.8646</a:t>
            </a:r>
            <a:endParaRPr lang="es-MX" sz="14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600" b="1" noProof="1"/>
          </a:p>
          <a:p>
            <a:endParaRPr lang="es-MX" sz="1400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482AA-F44C-472E-9564-F6957321FE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22" r="8411"/>
          <a:stretch/>
        </p:blipFill>
        <p:spPr>
          <a:xfrm>
            <a:off x="7024346" y="1386723"/>
            <a:ext cx="2873655" cy="21385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7DDA7E-2984-443B-B769-13005F1D0A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>
          <a:xfrm>
            <a:off x="9782189" y="1593692"/>
            <a:ext cx="2107508" cy="16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5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B9BBBD3C-BCAC-477F-B73D-7868F506D940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7470B2F-623C-4757-A85E-4A9CD2607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511697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ángulo 10">
            <a:extLst>
              <a:ext uri="{FF2B5EF4-FFF2-40B4-BE49-F238E27FC236}">
                <a16:creationId xmlns:a16="http://schemas.microsoft.com/office/drawing/2014/main" id="{A785E090-9ACF-43C0-9327-F4AF147EC4A5}"/>
              </a:ext>
            </a:extLst>
          </p:cNvPr>
          <p:cNvSpPr/>
          <p:nvPr/>
        </p:nvSpPr>
        <p:spPr>
          <a:xfrm>
            <a:off x="567346" y="1657515"/>
            <a:ext cx="4773280" cy="4805979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600" b="1" dirty="0"/>
          </a:p>
          <a:p>
            <a:endParaRPr lang="es-MX" sz="140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9DB9E9E6-809A-4383-A3C8-1C4980A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928888"/>
              </p:ext>
            </p:extLst>
          </p:nvPr>
        </p:nvGraphicFramePr>
        <p:xfrm>
          <a:off x="302302" y="2181309"/>
          <a:ext cx="5200326" cy="4282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08004681-6C9F-473C-817F-B7FA96813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8570" y="1679116"/>
            <a:ext cx="5641308" cy="3499767"/>
          </a:xfrm>
          <a:prstGeom prst="rect">
            <a:avLst/>
          </a:prstGeom>
        </p:spPr>
      </p:pic>
      <p:pic>
        <p:nvPicPr>
          <p:cNvPr id="16" name="Imagen 15" descr="Imagen que contiene agua, cielo, escena, río&#10;&#10;Descripción generada automáticamente">
            <a:extLst>
              <a:ext uri="{FF2B5EF4-FFF2-40B4-BE49-F238E27FC236}">
                <a16:creationId xmlns:a16="http://schemas.microsoft.com/office/drawing/2014/main" id="{47627CFB-99BE-4D64-95A0-55C84D0428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5" b="32900"/>
          <a:stretch/>
        </p:blipFill>
        <p:spPr>
          <a:xfrm>
            <a:off x="5808570" y="5377746"/>
            <a:ext cx="5641308" cy="10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5B26944-DC92-4475-8EE7-2E564B5D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539687"/>
            <a:ext cx="5378856" cy="3441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2B419-8454-4814-A477-87D28080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39688"/>
            <a:ext cx="5408054" cy="342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E5F522-E8C5-4377-ABA3-9D4E31296BF1}"/>
              </a:ext>
            </a:extLst>
          </p:cNvPr>
          <p:cNvSpPr/>
          <p:nvPr/>
        </p:nvSpPr>
        <p:spPr>
          <a:xfrm>
            <a:off x="586116" y="1591758"/>
            <a:ext cx="4651513" cy="701533"/>
          </a:xfrm>
          <a:prstGeom prst="rect">
            <a:avLst/>
          </a:prstGeom>
          <a:solidFill>
            <a:srgbClr val="113D63"/>
          </a:solidFill>
          <a:ln>
            <a:solidFill>
              <a:srgbClr val="113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¿Qué es </a:t>
            </a:r>
            <a:r>
              <a:rPr lang="es-MX" sz="1400" b="1" dirty="0" err="1">
                <a:ln w="0">
                  <a:noFill/>
                </a:ln>
                <a:solidFill>
                  <a:schemeClr val="bg1"/>
                </a:solidFill>
              </a:rPr>
              <a:t>Backtesting</a:t>
            </a:r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: Cross </a:t>
            </a:r>
            <a:r>
              <a:rPr lang="es-MX" sz="1400" b="1" dirty="0" err="1">
                <a:ln w="0">
                  <a:noFill/>
                </a:ln>
                <a:solidFill>
                  <a:schemeClr val="bg1"/>
                </a:solidFill>
              </a:rPr>
              <a:t>Validation</a:t>
            </a:r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91D3F19-A78D-44EB-A267-90A49A47D64E}"/>
              </a:ext>
            </a:extLst>
          </p:cNvPr>
          <p:cNvSpPr/>
          <p:nvPr/>
        </p:nvSpPr>
        <p:spPr>
          <a:xfrm>
            <a:off x="575141" y="2485773"/>
            <a:ext cx="4673476" cy="701533"/>
          </a:xfrm>
          <a:prstGeom prst="rect">
            <a:avLst/>
          </a:prstGeom>
          <a:solidFill>
            <a:srgbClr val="113D63"/>
          </a:solidFill>
          <a:ln>
            <a:solidFill>
              <a:srgbClr val="113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Estrategia de </a:t>
            </a:r>
            <a:r>
              <a:rPr lang="es-MX" sz="1400" b="1" dirty="0" err="1">
                <a:ln w="0">
                  <a:noFill/>
                </a:ln>
                <a:solidFill>
                  <a:schemeClr val="bg1"/>
                </a:solidFill>
              </a:rPr>
              <a:t>Backtesting</a:t>
            </a:r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04AB17-87B7-4C16-B81C-211681D7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4" y="3442354"/>
            <a:ext cx="4651513" cy="238917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E741EAA-B795-4139-8AF1-387DBA38D27F}"/>
              </a:ext>
            </a:extLst>
          </p:cNvPr>
          <p:cNvSpPr/>
          <p:nvPr/>
        </p:nvSpPr>
        <p:spPr>
          <a:xfrm>
            <a:off x="6095999" y="1591758"/>
            <a:ext cx="5378856" cy="701533"/>
          </a:xfrm>
          <a:prstGeom prst="rect">
            <a:avLst/>
          </a:prstGeom>
          <a:solidFill>
            <a:srgbClr val="0942F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Particiones en Base de Datos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2F19A0A-9A15-49DF-9814-7E88E484F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76" y="3419830"/>
            <a:ext cx="4729400" cy="24633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75E1F8C-0893-4087-AFA9-8926A24A65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4" r="1062" b="2116"/>
          <a:stretch/>
        </p:blipFill>
        <p:spPr>
          <a:xfrm>
            <a:off x="547176" y="3442354"/>
            <a:ext cx="4651513" cy="236191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35622A-58E5-4AFD-9710-8EC8B973D5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62" b="2202"/>
          <a:stretch/>
        </p:blipFill>
        <p:spPr>
          <a:xfrm>
            <a:off x="561155" y="3429000"/>
            <a:ext cx="4651513" cy="2389172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28CE86E-DF64-430E-84BB-1EF618745143}"/>
              </a:ext>
            </a:extLst>
          </p:cNvPr>
          <p:cNvSpPr/>
          <p:nvPr/>
        </p:nvSpPr>
        <p:spPr>
          <a:xfrm>
            <a:off x="6095999" y="1573278"/>
            <a:ext cx="5378856" cy="701533"/>
          </a:xfrm>
          <a:prstGeom prst="rect">
            <a:avLst/>
          </a:prstGeom>
          <a:solidFill>
            <a:srgbClr val="113D63"/>
          </a:solidFill>
          <a:ln>
            <a:solidFill>
              <a:srgbClr val="113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Resultado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4D8C2A-088C-480D-9105-A0354388ADEB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B12DC4E5-DEE5-4847-A00D-37407CB07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559106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502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B9D6896-21BC-40FA-A1EE-E42F4556CC76}"/>
              </a:ext>
            </a:extLst>
          </p:cNvPr>
          <p:cNvSpPr/>
          <p:nvPr/>
        </p:nvSpPr>
        <p:spPr>
          <a:xfrm>
            <a:off x="302302" y="1474544"/>
            <a:ext cx="4363483" cy="4178358"/>
          </a:xfrm>
          <a:prstGeom prst="rect">
            <a:avLst/>
          </a:prstGeom>
          <a:solidFill>
            <a:srgbClr val="404040">
              <a:alpha val="45882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200" b="1" dirty="0">
              <a:solidFill>
                <a:schemeClr val="tx1"/>
              </a:solidFill>
            </a:endParaRPr>
          </a:p>
          <a:p>
            <a:endParaRPr lang="es-MX" sz="1200" b="1" dirty="0">
              <a:solidFill>
                <a:schemeClr val="tx1"/>
              </a:solidFill>
            </a:endParaRPr>
          </a:p>
          <a:p>
            <a:r>
              <a:rPr lang="es-MX" sz="1200" b="1" dirty="0">
                <a:solidFill>
                  <a:schemeClr val="tx1"/>
                </a:solidFill>
              </a:rPr>
              <a:t>Modelo 3: Redes LSTM para Series de Tiempo (simple)</a:t>
            </a:r>
          </a:p>
          <a:p>
            <a:endParaRPr lang="es-MX" sz="1200" b="1" dirty="0">
              <a:solidFill>
                <a:schemeClr val="tx1"/>
              </a:solidFill>
            </a:endParaRPr>
          </a:p>
          <a:p>
            <a:r>
              <a:rPr lang="es-MX" sz="1200" b="1" dirty="0">
                <a:solidFill>
                  <a:schemeClr val="tx1"/>
                </a:solidFill>
              </a:rPr>
              <a:t>Modelo 4: Redes LSTM para Series de Tiempo  (completo)</a:t>
            </a:r>
          </a:p>
          <a:p>
            <a:endParaRPr lang="es-MX" sz="12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Librerías 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Cargar Datos 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Análisis Exploratorio (Autocorrelación)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Estrategia de Validación: Backtesting 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Construcción del Modelo LSTM (6 Particiones) 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Evaluación con RMSE </a:t>
            </a:r>
          </a:p>
          <a:p>
            <a:pPr marL="342900" indent="-342900"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Predicciones (1 año) </a:t>
            </a:r>
          </a:p>
          <a:p>
            <a:pPr marL="342900" indent="-342900">
              <a:buAutoNum type="arabicPeriod"/>
            </a:pPr>
            <a:endParaRPr lang="es-MX" sz="12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s-MX" sz="12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A34F79-A7E9-41FE-8D56-999E29AB5CFB}"/>
              </a:ext>
            </a:extLst>
          </p:cNvPr>
          <p:cNvSpPr/>
          <p:nvPr/>
        </p:nvSpPr>
        <p:spPr>
          <a:xfrm>
            <a:off x="2371076" y="4555229"/>
            <a:ext cx="2533434" cy="2060803"/>
          </a:xfrm>
          <a:prstGeom prst="roundRect">
            <a:avLst/>
          </a:prstGeom>
          <a:solidFill>
            <a:srgbClr val="11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800" dirty="0" err="1"/>
              <a:t>model</a:t>
            </a:r>
            <a:r>
              <a:rPr lang="es-MX" sz="800" dirty="0"/>
              <a:t> &lt;- </a:t>
            </a:r>
            <a:r>
              <a:rPr lang="es-MX" sz="800" dirty="0" err="1"/>
              <a:t>keras_model_sequential</a:t>
            </a:r>
            <a:r>
              <a:rPr lang="es-MX" sz="800" dirty="0"/>
              <a:t>() </a:t>
            </a:r>
          </a:p>
          <a:p>
            <a:r>
              <a:rPr lang="es-MX" sz="800" dirty="0" err="1"/>
              <a:t>model</a:t>
            </a:r>
            <a:r>
              <a:rPr lang="es-MX" sz="800" dirty="0"/>
              <a:t> %&gt;% </a:t>
            </a:r>
          </a:p>
          <a:p>
            <a:r>
              <a:rPr lang="es-MX" sz="800" b="1" dirty="0" err="1">
                <a:solidFill>
                  <a:schemeClr val="accent4"/>
                </a:solidFill>
              </a:rPr>
              <a:t>layer_lstm</a:t>
            </a:r>
            <a:r>
              <a:rPr lang="es-MX" sz="800" b="1" dirty="0">
                <a:solidFill>
                  <a:schemeClr val="accent4"/>
                </a:solidFill>
              </a:rPr>
              <a:t>(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units</a:t>
            </a:r>
            <a:r>
              <a:rPr lang="es-MX" sz="800" b="1" dirty="0">
                <a:solidFill>
                  <a:schemeClr val="accent4"/>
                </a:solidFill>
              </a:rPr>
              <a:t> = 50,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input_shape</a:t>
            </a:r>
            <a:r>
              <a:rPr lang="es-MX" sz="800" b="1" dirty="0">
                <a:solidFill>
                  <a:schemeClr val="accent4"/>
                </a:solidFill>
              </a:rPr>
              <a:t> = c(</a:t>
            </a:r>
            <a:r>
              <a:rPr lang="es-MX" sz="800" b="1" dirty="0" err="1">
                <a:solidFill>
                  <a:schemeClr val="accent4"/>
                </a:solidFill>
              </a:rPr>
              <a:t>tsteps</a:t>
            </a:r>
            <a:r>
              <a:rPr lang="es-MX" sz="800" b="1" dirty="0">
                <a:solidFill>
                  <a:schemeClr val="accent4"/>
                </a:solidFill>
              </a:rPr>
              <a:t>, 1),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batch_size</a:t>
            </a:r>
            <a:r>
              <a:rPr lang="es-MX" sz="800" b="1" dirty="0">
                <a:solidFill>
                  <a:schemeClr val="accent4"/>
                </a:solidFill>
              </a:rPr>
              <a:t> = </a:t>
            </a:r>
            <a:r>
              <a:rPr lang="es-MX" sz="800" b="1" dirty="0" err="1">
                <a:solidFill>
                  <a:schemeClr val="accent4"/>
                </a:solidFill>
              </a:rPr>
              <a:t>batch_size</a:t>
            </a:r>
            <a:r>
              <a:rPr lang="es-MX" sz="800" b="1" dirty="0">
                <a:solidFill>
                  <a:schemeClr val="accent4"/>
                </a:solidFill>
              </a:rPr>
              <a:t>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return_sequences</a:t>
            </a:r>
            <a:r>
              <a:rPr lang="es-MX" sz="800" b="1" dirty="0">
                <a:solidFill>
                  <a:schemeClr val="accent4"/>
                </a:solidFill>
              </a:rPr>
              <a:t> = TRUE,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stateful</a:t>
            </a:r>
            <a:r>
              <a:rPr lang="es-MX" sz="800" b="1" dirty="0">
                <a:solidFill>
                  <a:schemeClr val="accent4"/>
                </a:solidFill>
              </a:rPr>
              <a:t> = TRUE) </a:t>
            </a:r>
            <a:r>
              <a:rPr lang="es-MX" sz="800" dirty="0"/>
              <a:t>%&gt;%</a:t>
            </a:r>
          </a:p>
          <a:p>
            <a:endParaRPr lang="es-MX" sz="800" dirty="0"/>
          </a:p>
          <a:p>
            <a:r>
              <a:rPr lang="es-MX" sz="800" b="1" dirty="0" err="1">
                <a:solidFill>
                  <a:schemeClr val="accent4"/>
                </a:solidFill>
              </a:rPr>
              <a:t>layer_lstm</a:t>
            </a:r>
            <a:r>
              <a:rPr lang="es-MX" sz="800" b="1" dirty="0">
                <a:solidFill>
                  <a:schemeClr val="accent4"/>
                </a:solidFill>
              </a:rPr>
              <a:t>(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units</a:t>
            </a:r>
            <a:r>
              <a:rPr lang="es-MX" sz="800" b="1" dirty="0">
                <a:solidFill>
                  <a:schemeClr val="accent4"/>
                </a:solidFill>
              </a:rPr>
              <a:t> = 50,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return_sequences</a:t>
            </a:r>
            <a:r>
              <a:rPr lang="es-MX" sz="800" b="1" dirty="0">
                <a:solidFill>
                  <a:schemeClr val="accent4"/>
                </a:solidFill>
              </a:rPr>
              <a:t> = FALSE, </a:t>
            </a:r>
          </a:p>
          <a:p>
            <a:r>
              <a:rPr lang="es-MX" sz="800" b="1" dirty="0">
                <a:solidFill>
                  <a:schemeClr val="accent4"/>
                </a:solidFill>
              </a:rPr>
              <a:t>   </a:t>
            </a:r>
            <a:r>
              <a:rPr lang="es-MX" sz="800" b="1" dirty="0" err="1">
                <a:solidFill>
                  <a:schemeClr val="accent4"/>
                </a:solidFill>
              </a:rPr>
              <a:t>stateful</a:t>
            </a:r>
            <a:r>
              <a:rPr lang="es-MX" sz="800" b="1" dirty="0">
                <a:solidFill>
                  <a:schemeClr val="accent4"/>
                </a:solidFill>
              </a:rPr>
              <a:t> = TRUE) </a:t>
            </a:r>
            <a:r>
              <a:rPr lang="es-MX" sz="800" dirty="0"/>
              <a:t>%&gt;% </a:t>
            </a:r>
          </a:p>
          <a:p>
            <a:endParaRPr lang="es-MX" sz="800" dirty="0"/>
          </a:p>
          <a:p>
            <a:r>
              <a:rPr lang="es-MX" sz="800" dirty="0" err="1"/>
              <a:t>layer_dense</a:t>
            </a:r>
            <a:r>
              <a:rPr lang="es-MX" sz="800" dirty="0"/>
              <a:t>(</a:t>
            </a:r>
            <a:r>
              <a:rPr lang="es-MX" sz="800" dirty="0" err="1"/>
              <a:t>units</a:t>
            </a:r>
            <a:r>
              <a:rPr lang="es-MX" sz="800" dirty="0"/>
              <a:t> = 1)</a:t>
            </a:r>
            <a:endParaRPr lang="es-MX" sz="800" dirty="0">
              <a:ln w="0"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378F5E0-0465-468B-90EB-59C5D4F0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90" y="1474544"/>
            <a:ext cx="6543492" cy="3972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F171F1-BDA3-4DF8-945E-9145C41A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8"/>
          <a:stretch/>
        </p:blipFill>
        <p:spPr>
          <a:xfrm>
            <a:off x="5216785" y="1492063"/>
            <a:ext cx="6543491" cy="39725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5D66A81-230A-4D7A-B3E7-EF1FDD627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0"/>
          <a:stretch/>
        </p:blipFill>
        <p:spPr>
          <a:xfrm>
            <a:off x="5264133" y="1488348"/>
            <a:ext cx="6543490" cy="39725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660C448-F71C-431A-A90B-C4CF25598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76" y="1460740"/>
            <a:ext cx="6543489" cy="397368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54AF32-7793-4E8A-934B-A9859AA5C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11"/>
          <a:stretch/>
        </p:blipFill>
        <p:spPr>
          <a:xfrm>
            <a:off x="5213102" y="1459749"/>
            <a:ext cx="6543492" cy="40845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13FF08C-A175-468E-B9C9-1A2A6614A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307" y="1457024"/>
            <a:ext cx="6571794" cy="40872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DAB4D47-A69B-4FDB-AFD4-1727371DF902}"/>
              </a:ext>
            </a:extLst>
          </p:cNvPr>
          <p:cNvSpPr/>
          <p:nvPr/>
        </p:nvSpPr>
        <p:spPr>
          <a:xfrm>
            <a:off x="9274189" y="5745153"/>
            <a:ext cx="2533434" cy="654525"/>
          </a:xfrm>
          <a:prstGeom prst="rect">
            <a:avLst/>
          </a:prstGeom>
          <a:solidFill>
            <a:srgbClr val="0942F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b="1" dirty="0">
                <a:ln w="0">
                  <a:noFill/>
                </a:ln>
                <a:solidFill>
                  <a:schemeClr val="bg1"/>
                </a:solidFill>
              </a:rPr>
              <a:t>RMSE PROMEDIO: 3.2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B5F9C2A-E949-4964-ACC1-AC54492E9B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60"/>
          <a:stretch/>
        </p:blipFill>
        <p:spPr>
          <a:xfrm>
            <a:off x="5143234" y="1410898"/>
            <a:ext cx="6653867" cy="4193153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30564085-970F-4C0C-8E22-8A469DFE7D08}"/>
              </a:ext>
            </a:extLst>
          </p:cNvPr>
          <p:cNvSpPr/>
          <p:nvPr/>
        </p:nvSpPr>
        <p:spPr>
          <a:xfrm>
            <a:off x="9274189" y="5745153"/>
            <a:ext cx="2533434" cy="691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400" b="1" dirty="0">
              <a:ln w="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6D90A32-E4BC-4C99-AF16-20B15ACFA18C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4657882-52AC-4694-A34A-4AC8A97B5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156137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334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60C8022-B2DA-46FC-8E17-6613687621B7}"/>
              </a:ext>
            </a:extLst>
          </p:cNvPr>
          <p:cNvSpPr/>
          <p:nvPr/>
        </p:nvSpPr>
        <p:spPr>
          <a:xfrm>
            <a:off x="0" y="0"/>
            <a:ext cx="12192000" cy="10485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200" b="1" dirty="0">
              <a:ln w="0">
                <a:noFill/>
              </a:ln>
              <a:solidFill>
                <a:schemeClr val="bg1"/>
              </a:solidFill>
              <a:latin typeface="Adabi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2B62464-0325-40FC-8BF2-394E8CE22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557086"/>
              </p:ext>
            </p:extLst>
          </p:nvPr>
        </p:nvGraphicFramePr>
        <p:xfrm>
          <a:off x="302302" y="241968"/>
          <a:ext cx="11587395" cy="59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0624412-BFE1-43F0-AFD0-228498D5D434}"/>
              </a:ext>
            </a:extLst>
          </p:cNvPr>
          <p:cNvSpPr/>
          <p:nvPr/>
        </p:nvSpPr>
        <p:spPr>
          <a:xfrm>
            <a:off x="1991688" y="2217931"/>
            <a:ext cx="612648" cy="6858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4043F6E6-50DC-41DD-B313-C6A01BE8F0AD}"/>
              </a:ext>
            </a:extLst>
          </p:cNvPr>
          <p:cNvSpPr/>
          <p:nvPr/>
        </p:nvSpPr>
        <p:spPr>
          <a:xfrm>
            <a:off x="4280736" y="2217931"/>
            <a:ext cx="6016752" cy="685800"/>
          </a:xfrm>
          <a:prstGeom prst="roundRect">
            <a:avLst/>
          </a:prstGeom>
          <a:solidFill>
            <a:srgbClr val="CCD1D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redes neuronales LSTM son adecuadas para secuencias largas pues su arquitectura les permite evitar el problema de “sensibilidad de gradiente”</a:t>
            </a: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870E033E-5042-4375-A256-41FAD534627F}"/>
              </a:ext>
            </a:extLst>
          </p:cNvPr>
          <p:cNvSpPr/>
          <p:nvPr/>
        </p:nvSpPr>
        <p:spPr>
          <a:xfrm>
            <a:off x="2604336" y="2217931"/>
            <a:ext cx="2212848" cy="685800"/>
          </a:xfrm>
          <a:prstGeom prst="rightArrow">
            <a:avLst>
              <a:gd name="adj1" fmla="val 100000"/>
              <a:gd name="adj2" fmla="val 62572"/>
            </a:avLst>
          </a:prstGeom>
          <a:solidFill>
            <a:srgbClr val="113D6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LSTM para datos secuenciales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75B70-4C53-440E-9F4D-6758B375C06D}"/>
              </a:ext>
            </a:extLst>
          </p:cNvPr>
          <p:cNvSpPr/>
          <p:nvPr/>
        </p:nvSpPr>
        <p:spPr>
          <a:xfrm>
            <a:off x="1991688" y="3459701"/>
            <a:ext cx="612648" cy="6858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99FD18A8-43C6-47C9-A8D1-F875AB3F74D6}"/>
              </a:ext>
            </a:extLst>
          </p:cNvPr>
          <p:cNvSpPr/>
          <p:nvPr/>
        </p:nvSpPr>
        <p:spPr>
          <a:xfrm>
            <a:off x="4280736" y="3459701"/>
            <a:ext cx="6016752" cy="685800"/>
          </a:xfrm>
          <a:prstGeom prst="roundRect">
            <a:avLst/>
          </a:prstGeom>
          <a:solidFill>
            <a:srgbClr val="CCD1D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principal complejidad es pre-procesar los datos (“tokenización” y conversión a vectores o matrices numéricas).</a:t>
            </a:r>
          </a:p>
        </p:txBody>
      </p:sp>
      <p:sp>
        <p:nvSpPr>
          <p:cNvPr id="10" name="Right Arrow 26">
            <a:extLst>
              <a:ext uri="{FF2B5EF4-FFF2-40B4-BE49-F238E27FC236}">
                <a16:creationId xmlns:a16="http://schemas.microsoft.com/office/drawing/2014/main" id="{F093B29B-258C-4647-968B-79DDA3CA3E96}"/>
              </a:ext>
            </a:extLst>
          </p:cNvPr>
          <p:cNvSpPr/>
          <p:nvPr/>
        </p:nvSpPr>
        <p:spPr>
          <a:xfrm>
            <a:off x="2604336" y="3459701"/>
            <a:ext cx="2212848" cy="685800"/>
          </a:xfrm>
          <a:prstGeom prst="rightArrow">
            <a:avLst>
              <a:gd name="adj1" fmla="val 100000"/>
              <a:gd name="adj2" fmla="val 62572"/>
            </a:avLst>
          </a:prstGeom>
          <a:solidFill>
            <a:srgbClr val="113D6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sentimiento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6900E-7D4E-443D-B0DA-2F5B08BB1150}"/>
              </a:ext>
            </a:extLst>
          </p:cNvPr>
          <p:cNvSpPr/>
          <p:nvPr/>
        </p:nvSpPr>
        <p:spPr>
          <a:xfrm>
            <a:off x="1991688" y="4701471"/>
            <a:ext cx="612648" cy="6858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12" name="Rounded Rectangle 33">
            <a:extLst>
              <a:ext uri="{FF2B5EF4-FFF2-40B4-BE49-F238E27FC236}">
                <a16:creationId xmlns:a16="http://schemas.microsoft.com/office/drawing/2014/main" id="{67D23883-D8BA-4A9A-8441-92962190D6E8}"/>
              </a:ext>
            </a:extLst>
          </p:cNvPr>
          <p:cNvSpPr/>
          <p:nvPr/>
        </p:nvSpPr>
        <p:spPr>
          <a:xfrm>
            <a:off x="4280736" y="4701471"/>
            <a:ext cx="6016752" cy="685800"/>
          </a:xfrm>
          <a:prstGeom prst="roundRect">
            <a:avLst/>
          </a:prstGeom>
          <a:solidFill>
            <a:srgbClr val="CCD1D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complejidad es que es fácil sobre-ajustar a los datos y suelen ser modelos difíciles de validar. Sin embargo, generalmente tienen mejor error que modelos frecuentistas “clásicos” (e.g. ARIMA).</a:t>
            </a:r>
          </a:p>
        </p:txBody>
      </p:sp>
      <p:sp>
        <p:nvSpPr>
          <p:cNvPr id="13" name="Right Arrow 43">
            <a:extLst>
              <a:ext uri="{FF2B5EF4-FFF2-40B4-BE49-F238E27FC236}">
                <a16:creationId xmlns:a16="http://schemas.microsoft.com/office/drawing/2014/main" id="{0FBF9DD8-408E-44CD-9478-4E4ED4A70C58}"/>
              </a:ext>
            </a:extLst>
          </p:cNvPr>
          <p:cNvSpPr/>
          <p:nvPr/>
        </p:nvSpPr>
        <p:spPr>
          <a:xfrm>
            <a:off x="2604336" y="4701471"/>
            <a:ext cx="2212848" cy="685800"/>
          </a:xfrm>
          <a:prstGeom prst="rightArrow">
            <a:avLst>
              <a:gd name="adj1" fmla="val 100000"/>
              <a:gd name="adj2" fmla="val 62572"/>
            </a:avLst>
          </a:prstGeom>
          <a:solidFill>
            <a:srgbClr val="113D6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Predicción en series de tiempo</a:t>
            </a:r>
          </a:p>
        </p:txBody>
      </p:sp>
    </p:spTree>
    <p:extLst>
      <p:ext uri="{BB962C8B-B14F-4D97-AF65-F5344CB8AC3E}">
        <p14:creationId xmlns:p14="http://schemas.microsoft.com/office/powerpoint/2010/main" val="4211491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948</Words>
  <Application>Microsoft Office PowerPoint</Application>
  <PresentationFormat>Panorámica</PresentationFormat>
  <Paragraphs>206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Abadi</vt:lpstr>
      <vt:lpstr>Adabi</vt:lpstr>
      <vt:lpstr>Arial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Luisa Masetto Herrera</dc:creator>
  <cp:lastModifiedBy>Ana Luisa Masetto Herrera</cp:lastModifiedBy>
  <cp:revision>65</cp:revision>
  <dcterms:created xsi:type="dcterms:W3CDTF">2018-12-03T17:58:24Z</dcterms:created>
  <dcterms:modified xsi:type="dcterms:W3CDTF">2018-12-10T00:38:31Z</dcterms:modified>
</cp:coreProperties>
</file>